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  <p:sldMasterId id="2147483706" r:id="rId2"/>
  </p:sldMasterIdLst>
  <p:notesMasterIdLst>
    <p:notesMasterId r:id="rId130"/>
  </p:notesMasterIdLst>
  <p:handoutMasterIdLst>
    <p:handoutMasterId r:id="rId131"/>
  </p:handoutMasterIdLst>
  <p:sldIdLst>
    <p:sldId id="636" r:id="rId3"/>
    <p:sldId id="537" r:id="rId4"/>
    <p:sldId id="637" r:id="rId5"/>
    <p:sldId id="638" r:id="rId6"/>
    <p:sldId id="538" r:id="rId7"/>
    <p:sldId id="639" r:id="rId8"/>
    <p:sldId id="518" r:id="rId9"/>
    <p:sldId id="719" r:id="rId10"/>
    <p:sldId id="640" r:id="rId11"/>
    <p:sldId id="582" r:id="rId12"/>
    <p:sldId id="583" r:id="rId13"/>
    <p:sldId id="584" r:id="rId14"/>
    <p:sldId id="585" r:id="rId15"/>
    <p:sldId id="586" r:id="rId16"/>
    <p:sldId id="587" r:id="rId17"/>
    <p:sldId id="588" r:id="rId18"/>
    <p:sldId id="635" r:id="rId19"/>
    <p:sldId id="589" r:id="rId20"/>
    <p:sldId id="592" r:id="rId21"/>
    <p:sldId id="626" r:id="rId22"/>
    <p:sldId id="725" r:id="rId23"/>
    <p:sldId id="727" r:id="rId24"/>
    <p:sldId id="726" r:id="rId25"/>
    <p:sldId id="523" r:id="rId26"/>
    <p:sldId id="593" r:id="rId27"/>
    <p:sldId id="524" r:id="rId28"/>
    <p:sldId id="544" r:id="rId29"/>
    <p:sldId id="594" r:id="rId30"/>
    <p:sldId id="525" r:id="rId31"/>
    <p:sldId id="597" r:id="rId32"/>
    <p:sldId id="728" r:id="rId33"/>
    <p:sldId id="599" r:id="rId34"/>
    <p:sldId id="557" r:id="rId35"/>
    <p:sldId id="641" r:id="rId36"/>
    <p:sldId id="642" r:id="rId37"/>
    <p:sldId id="606" r:id="rId38"/>
    <p:sldId id="603" r:id="rId39"/>
    <p:sldId id="644" r:id="rId40"/>
    <p:sldId id="598" r:id="rId41"/>
    <p:sldId id="530" r:id="rId42"/>
    <p:sldId id="620" r:id="rId43"/>
    <p:sldId id="622" r:id="rId44"/>
    <p:sldId id="623" r:id="rId45"/>
    <p:sldId id="624" r:id="rId46"/>
    <p:sldId id="625" r:id="rId47"/>
    <p:sldId id="618" r:id="rId48"/>
    <p:sldId id="607" r:id="rId49"/>
    <p:sldId id="535" r:id="rId50"/>
    <p:sldId id="611" r:id="rId51"/>
    <p:sldId id="590" r:id="rId52"/>
    <p:sldId id="614" r:id="rId53"/>
    <p:sldId id="615" r:id="rId54"/>
    <p:sldId id="650" r:id="rId55"/>
    <p:sldId id="571" r:id="rId56"/>
    <p:sldId id="572" r:id="rId57"/>
    <p:sldId id="729" r:id="rId58"/>
    <p:sldId id="576" r:id="rId59"/>
    <p:sldId id="645" r:id="rId60"/>
    <p:sldId id="595" r:id="rId61"/>
    <p:sldId id="646" r:id="rId62"/>
    <p:sldId id="647" r:id="rId63"/>
    <p:sldId id="649" r:id="rId64"/>
    <p:sldId id="560" r:id="rId65"/>
    <p:sldId id="562" r:id="rId66"/>
    <p:sldId id="563" r:id="rId67"/>
    <p:sldId id="564" r:id="rId68"/>
    <p:sldId id="565" r:id="rId69"/>
    <p:sldId id="566" r:id="rId70"/>
    <p:sldId id="567" r:id="rId71"/>
    <p:sldId id="555" r:id="rId72"/>
    <p:sldId id="559" r:id="rId73"/>
    <p:sldId id="561" r:id="rId74"/>
    <p:sldId id="568" r:id="rId75"/>
    <p:sldId id="651" r:id="rId76"/>
    <p:sldId id="570" r:id="rId77"/>
    <p:sldId id="573" r:id="rId78"/>
    <p:sldId id="652" r:id="rId79"/>
    <p:sldId id="574" r:id="rId80"/>
    <p:sldId id="575" r:id="rId81"/>
    <p:sldId id="653" r:id="rId82"/>
    <p:sldId id="556" r:id="rId83"/>
    <p:sldId id="552" r:id="rId84"/>
    <p:sldId id="547" r:id="rId85"/>
    <p:sldId id="533" r:id="rId86"/>
    <p:sldId id="654" r:id="rId87"/>
    <p:sldId id="718" r:id="rId88"/>
    <p:sldId id="687" r:id="rId89"/>
    <p:sldId id="688" r:id="rId90"/>
    <p:sldId id="689" r:id="rId91"/>
    <p:sldId id="690" r:id="rId92"/>
    <p:sldId id="691" r:id="rId93"/>
    <p:sldId id="692" r:id="rId94"/>
    <p:sldId id="693" r:id="rId95"/>
    <p:sldId id="715" r:id="rId96"/>
    <p:sldId id="704" r:id="rId97"/>
    <p:sldId id="716" r:id="rId98"/>
    <p:sldId id="706" r:id="rId99"/>
    <p:sldId id="717" r:id="rId100"/>
    <p:sldId id="710" r:id="rId101"/>
    <p:sldId id="711" r:id="rId102"/>
    <p:sldId id="712" r:id="rId103"/>
    <p:sldId id="714" r:id="rId104"/>
    <p:sldId id="665" r:id="rId105"/>
    <p:sldId id="667" r:id="rId106"/>
    <p:sldId id="669" r:id="rId107"/>
    <p:sldId id="668" r:id="rId108"/>
    <p:sldId id="720" r:id="rId109"/>
    <p:sldId id="721" r:id="rId110"/>
    <p:sldId id="722" r:id="rId111"/>
    <p:sldId id="723" r:id="rId112"/>
    <p:sldId id="671" r:id="rId113"/>
    <p:sldId id="672" r:id="rId114"/>
    <p:sldId id="673" r:id="rId115"/>
    <p:sldId id="674" r:id="rId116"/>
    <p:sldId id="676" r:id="rId117"/>
    <p:sldId id="677" r:id="rId118"/>
    <p:sldId id="695" r:id="rId119"/>
    <p:sldId id="696" r:id="rId120"/>
    <p:sldId id="678" r:id="rId121"/>
    <p:sldId id="680" r:id="rId122"/>
    <p:sldId id="681" r:id="rId123"/>
    <p:sldId id="682" r:id="rId124"/>
    <p:sldId id="697" r:id="rId125"/>
    <p:sldId id="684" r:id="rId126"/>
    <p:sldId id="685" r:id="rId127"/>
    <p:sldId id="724" r:id="rId128"/>
    <p:sldId id="698" r:id="rId129"/>
  </p:sldIdLst>
  <p:sldSz cx="12192000" cy="6858000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5"/>
    <p:restoredTop sz="94707"/>
  </p:normalViewPr>
  <p:slideViewPr>
    <p:cSldViewPr>
      <p:cViewPr varScale="1">
        <p:scale>
          <a:sx n="133" d="100"/>
          <a:sy n="133" d="100"/>
        </p:scale>
        <p:origin x="232" y="1800"/>
      </p:cViewPr>
      <p:guideLst>
        <p:guide orient="horz" pos="2160"/>
        <p:guide pos="36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2995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0T15:00:20.08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100 225 11629 254269 34955,'-22'-28'179'0'1055,"17"6"181"-213"-1055,-18 22 0 213 0,23-11-270 0 0,0 9 90 0 0,0-9 0 0 0,0 11 449 0 0,0 0-539 0 0,23 0 0 0 0,-18 0-90 0 0,17 0 90 0 0,-22 0-90 0 0,22 0 90 0 0,6 0 90 0 0,0 0 0 0 0,16 0-360 0 0,-16 0 180 0 0,44-11 0 0 0,-17 8 0 0 0,-5-9 90 0 0,-6 12-180 0 0,28-11 90 0 0,-11 8 0 0 0,8-8 0 0 0,0 0 0 0 0,-8 8 0 0 0,7-8 0 0 0,2 0 90 0 0,13 9-180 0 0,-21-4 0 0 0,-2 1 90 0 0,18 5 45 0 0,-18 0 0 0 0,-4 0-45 0 0,-17 0 0 0 0,49 0 0 0 0,-38 0 0 0 0,-17 0 0 0 0,34-11 90 0 0,-40 8-90 0 0,23-9 0 0 0,0 12 0 0 0,0-11 90 0 0,-1 8-180 0 0,23-8 90 0 0,-16 11 0 0 0,-7 0 0 0 0,-26 0 0 0 0,-23 0 2159 0 0,0 0-2789 0 0,-23 0 540 0 0,-4 0 90 0 0,-23 0 0 0 0,0 0 0 0 0,0 0 0 0 0,-22 0 0 0 0,-5 11 0 0 0,-23-8 0 0 0,23 8 45 0 0,21-5 0 0 0,-4 0-135 0 0,-4 0 0 0 0,0 1 90 0 0,10 0 0 0 0,-2 0-45 0 0,-27 5 0 0 0,5-2 45 0 0,17-7 90 0 0,-26 12 0 0 0,-8 4 90 0 0,36-11 0 0 0,2 0-180 0 0,-17 4 0 0 0,-2 1 90 0 0,3 0 0 0 0,8-4 0 0 0,4-6 0 0 0,-33 8 180 0 0,44-11-90 0 0,0 0 89 0 0,23 0-269 0 0,4 0 90 0 0,23 0 270 0 0,0 0-270 0 0,-22 0-270 0 0,17 0 180 0 0,-17 0-360 0 0,22 0-89 0 0,0 0 359 0 0,22 0-900 0 0,5 0 1440 0 0,1 0-90 0 0,61 0-270 0 0,-51 0-135 0 0,30 0 0 0 0,3 0 135 0 0,-10 0-135 0 0,16 0 0 0 0,6 0-45 0 0,-28 0 0 0 0,1 0-45 0 0,40-6 0 0 0,1 1 135 0 0,-30 4 0 0 0,-1-1-60 0 0,4-5 0 0 0,5-1 0 0 0,-9 1 60 0 0,28 5 60 0 0,-28-1 0 0 0,10 0 0 0 0,-14-2-60 0 0,5-6 0 0 0,13 9 0 0 0,0 1-90 0 0,-19-11 135 0 0,-2 11 0 0 0,-2 2-45 0 0,-1-1 0 0 0,38-11 0 0 0,-39 8 90 0 0,39-8 0 0 0,-16 11 90 0 0,-1 0-180 0 0,-27 0 0 0 0,-28 0 0 0 0,-22 0 1529 0 0,0 0-1529 0 0,-22 0-450 0 0,-6 0 360 0 0,-22 0 0 0 0,-7 0 0 0 0,-2 0-89 0 0,-7 0 179 0 0,-28 0-90 0 0,5 0 45 0 0,17-1 0 0 0,-5 2 0 0 0,7 4 0 0 0,-4 1 75 0 0,-10-5 0 0 0,-8-1 0 0 0,13 2-30 0 0,-15 9 90 0 0,5-4 0 0 0,-4-2-90 0 0,27-4 0 0 0,4 1 0 0 0,7 3 0 0 0,0 1 179 0 0,-6-5 1 0 0,6-2 180 0 0,5 1 0 0 0,-22 0-360 0 0,39 0 180 0 0,-56 0-90 0 0,56 0 90 0 0,-17 0-450 0 0,6 0 360 0 0,16 0-90 0 0,0 0-90 0 0,-16 0 90 0 0,39 11 0 0 0,-18-9 0 0 0,23 9 180 0 0,0 0-180 0 0,0-8 180 0 0,0 8-180 0 0,0-11-2429 0 0,0 0 2249 0 0,0 11-1799 0 0,23-8 900 0 0,-18 8 1079 0 0,39 0 0 0 0,-16 3 0 0 0,22 11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0T15:00:38.43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1693 225 11629 249777 47549,'0'-27'899'0'0,"-22"4"-539"0"0,17 23 90 0 0,-17 0-360 0 0,-1 0 89 0 0,18 0 721 0 0,-17 0-630 0 0,0 0-180 0 0,16 0 539 0 0,-16 0-269 0 0,0 0-270 0 0,16 0 270 0 0,-60 0 270 0 0,33 12-630 0 0,-39-10 359 0 0,0 21-89 0 0,16-10-135 0 0,-2-3 0 0 0,0 5 135 0 0,-3 21-180 0 0,-33-20 270 0 0,22 29-1 0 0,-5-17-269 0 0,-1-1 45 0 0,30-5 0 0 0,2 1 135 0 0,-9 5-135 0 0,6 0 0 0 0,4 4-45 0 0,12 10 270 0 0,-12 16 89 0 0,23-8-179 0-305,-5 13-90-880 305,-7-25 0 880 0,-4-1 90 0 0,-18 26 0 0 0,7 9 0 0-319,4-8-180-869 319,40 11-1 869 0,-39-12 181 0 0,38-2 0 0 804,-38 0-180-355-804,38-20 0 355-334,-16 7 90-870 334,22-2 270 870 0,0-4-360 0 0,0 29 0 0 0,0-17 179 0 0,0 6-359 0-347,0-20 180-859 347,0 6 0 859 0,0-18 0 0 0,0 8-180 0 0,0-11 90 0 0,0 11 90 0 0,0-19-180 0 0,22 26 0 0 0,-16-37 0 0 0,38 49 90 0 0,-38-24 0 0 0,38 19 0 0 0,-39-14 0 0 0,40-12-89 0 0,-40-10 268 0 0,39 19-89 0 0,-16-16-270 0 0,22 19 91 0 0,0-11 89 0 0,22 0 89 0 0,-17 11 1 0 0,-5-8-90 0 0,16 18 0 0 0,-55-18 45 0 0,33-4 0 0 0,1 0-45 0 0,-34 3-90 0 0,30-3 0 0 0,6-1 1 0 0,-13 5-1 0 0,38 8 0 0 0,-23-11 0 0 0,-21-11-90 0 0,38 8 180 0 0,-32-20 0 0 0,15 20-180 0 0,-4-19 180 0 0,-18 7 0 0 0,23 2 0 0 0,0-9 90 0 0,0 20-90 0 0,22-21 0 0 0,-17 21-180 0 0,17-21 90 0 0,0 20 90 0 0,-17-20 0 0 0,-5 9 0 0 0,16 1 0 0 0,-10-9 0 0 0,-1 8-90 0 0,12-11 90 0 0,-18 11 0 0 0,7-8-180 0 0,38 8 180 0 0,-17-11 0 0 0,-21 0 0 0 0,32 0 0 0 0,-33 0-90 0 0,45 0 90 0 0,-22 0-90 0 0,-7-11 0 0 0,24 8 0 0 0,-35-19 45 0 0,8 14 0 0 0,3 2-134 0 0,12-8 179 0 0,-33 2 0 0 0,-1 2-90 0 0,23 8-180 0 0,-22-21 180 0 0,22 9-90 0 0,-17-22 180 0 0,17 19 90 0 0,-22-15 90 0 0,22 7 0 0 0,-39-3-90 0 0,34-19 0 0 0,-62 19-1 0 0,62-8-89 0 0,-56 11-89 0 0,55-11 178 0 0,-60 8-178 0 0,38-18-1 0 0,-16 6 0 0 0,21 3-90 0 0,-21 0 90 0 0,16 13 360 0 0,-38-12-360 0 0,16 8 360 0 0,0-19-270 0 0,-16 19 89 0 0,38-19-89 0 0,-16 30 90 0 0,-1-27-180 0 0,-5 27 180 0 0,1-29 0 0 0,-18-5 90 0 0,39-12-180 0 0,-38 10 180 0 0,16-5-180 0 0,-22 30 270 0 0,0-29-180 0 0,0 26-90 0 0,0-27 0 0 0,0 31 0 0 347,0-32 0 859-347,0 29 90-859 0,-22-39 90 0 0,16 16 90 0 0,-16-22-90 0 0,0-10-91 0 334,-6 29 1 870-1138,-21-13 180-515 804,-1 8-90-355 0,0-6-180 0 0,22 4 90 0 0,6 16 0 0 0,0 22 0 0 0,16 0-90 0 319,-38 1 180 869-319,17-13-90-869 0,-1 10-90 0 0,6-9-180 0 0,0 11 360 0 0,-6-11-180 0 0,-44-3 270 0 0,17-22-270 0 0,-17 20 90 0 305,22-6 0 880-305,-22 22 0-880 0,17 0-90 0 0,-39 0 0 0 0,60 0-90 0 0,-32 0 180 0 0,16 11-90 0 0,-5-8 45 0-408,-3 15 0 0 0,0 0-45 321 408,-3-17 0-321 0,-33 10 0 0 0,44-8 0 0 0,-22 19 89 0 0,-6-19-89 0 0,1 19 0 0 0,5-19 0 0 0,22 19 90 0 0,-22-8-90 0 0,39 11-179 0 0,-55 0 268 0 0,32 0 46 0 0,-15 0 0 0 0,-2 0 45 0 0,7 0 0 0 0,10 0 0 0 0,1 0-90 0 0,5 0 90 0 0,-5 0 0 0 0,-17 0-90 0 0,0 0 90 0 0,39 11-90 0 0,-33-8-1 0 0,60 8 91 0 0,-60 0-90 0 0,55-8 450 0 0,-56 8-270 0 0,40 0-180 0 0,-1-8 180 0 0,6 8 629 0 0,22 0-3238 0 0,0-8 0 0 0,0 19 1 0 0,0-8-1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0T15:01:01.287"/>
    </inkml:context>
    <inkml:brush xml:id="br0">
      <inkml:brushProperty name="width" value="0.35" units="cm"/>
      <inkml:brushProperty name="height" value="2.1" units="cm"/>
      <inkml:brushProperty name="color" value="#AB008B"/>
      <inkml:brushProperty name="inkEffects" value="pencil"/>
    </inkml:brush>
  </inkml:definitions>
  <inkml:trace contextRef="#ctx0" brushRef="#br0">1295 126 11629 239744 51870,'-27'-14'4137'0'0,"5"2"-3867"0"0,22 12-180 0 0,-23 0 0 0 0,18 0 90 0 0,-39 0-90 0 0,38 0 0 0 0,-38 0 0 0 0,38 0 0 0 0,-16 0 0 0 0,0 0 0 0 0,17 0 89 0 0,-18 0 1 0 0,1 0-90 0 0,17 12 270 0 0,-62-10-450 0 0,56 10 360 0 0,-55-1 90 0 0,38 2-135 0 0,-18 5 0 0 0,-2 0-225 0 0,9-2 539 0 0,-49 18-449 0 0,38-9 0 0 0,-5 24-90 0 0,-17 4 90 0 0,35-18 0 0 0,2 2 90 0 0,-21 27 0 0 0,21-27 0 0 0,-1 0-90 0 0,-1 0 0 0 0,2 1 89 0 0,-21 37-268 0 0,6-22 178 0 0,28 5-268 0 0,22-20 179 0 0,0 23 0 0 0,-22-20 90 0 0,17 18 179 0 0,-17-10-269 0 0,22-19 0 0 0,0 15 180 0 0,0-20-90 0 0,0 25 0 0 0,0 14-90 0 0,0 11 180 0 0,22-1-90 0 0,-17 1 180 0 0,39-11 0 0 0,-16-4-270 0 80,22-9 0-3719-80,0-13 90 3719 0,-23-2 269 0 0,62-11-359 0 0,-50 10 180 0-458,55-7-90-848 1121,-22 8-270 256-203,-17-11 135 1446-460,3-17 0-854 0,0-2 315 0 0,3 5-180 0 656,33 0 0-605-656,-22-8 0 605 0,-17 8-90 0 0,40-11 90 0 0,-18 11 0 0 0,0-8-90 0 0,18 8 180 0 644,-18 0-180-623-644,-22-8 0 623 0,4 3 0 0 0,-7-1 0 0 0,-35-5 0 0 455,71 0 0 887-455,-16 0 0-887 0,-33 0-45 0 0,15 5 0 0 0,3 1 135 0 637,-2-3-90-635-637,0 8 0 635 0,34-11 90 0 0,-34 0-90 0 0,23 0 0 0 0,-7 0 90 0 445,1 0-90 913-445,-38 0-180-913 0,54 0 180 0 631,-32 0 0-648-631,-1 0-720 648 0,11 0 181 0 0,6-11 359 0 0,-33 8-180 0 0,49-19 180 0 0,-38-3-180 0 0,6-14 135 0 0,3 9 1 0 0,-2-1 134 0 0,-18-11 90 0 0,6 9 0 0 0,-2-3-450 0 0,-15-16 990 0 0,-1-23-181 0 0,18 12-269 0 0,-40-9-90 0 0,40 8-180 0 0,-40-10 180 0-631,17-12 0 648 631,-22 8 0-648 0,0-8 0 0 0,0 33 0 0 433,0 7 0 934-433,0 9 270-934 0,-22-1-270 0 0,17-1 540 0-644,-40-7-450 619 1060,18 7 0 327-416,-1 0 180-946 0,6-19 0 0 404,-23 5-91 965-1066,-10-11-134-385 662,18 27 0-580 0,-3 2 90 0 194,-7 9 0 0 0,0 0 45 977-194,-31-35-180-977 0,1 33 0 0 0,29 6 0 0 0,2 0 90 0 0,-10-6 0 0-305,-16 1-180 1534 305,0-18 270-1534 0,17 29-180 0 178,-4-7 0 0 1,2-1-90 1000-179,18 7 135-1000 0,-15 0 0 0 0,-3 1-45 0 0,2 2 180 0-690,-22-11-135 507 860,19 13 0-507 0,-1-1-45 1005-170,-24-12 0-1005 0,33 18 0 0 0,1 1 450 0 0,-23-16-181 0 0,-22 19 91 0 0,33-8-450 0 0,-33 11 360 0 0,22 0-90 0 0,17 0-90 0 0,5 0 270 0 0,28 11 269 0 0,-1-8-539 0 0,18 19 180 0 0,-17-20-450 0 0,0 9-1259 0 0,16-11-23 0 0,-16 0 0 0 0,22 11 1 0 0,0 2-1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0T15:01:09.526"/>
    </inkml:context>
    <inkml:brush xml:id="br0">
      <inkml:brushProperty name="width" value="0.35" units="cm"/>
      <inkml:brushProperty name="height" value="2.1" units="cm"/>
      <inkml:brushProperty name="color" value="#008C3A"/>
      <inkml:brushProperty name="inkEffects" value="pencil"/>
    </inkml:brush>
  </inkml:definitions>
  <inkml:trace contextRef="#ctx0" brushRef="#br0">2492 103 11629 244325 50128,'0'-27'269'0'0,"0"5"91"0"0,0 22 989 0 0,0-12-1169 0 0,0-2-90 0 0,0 0 90 0 0,-22 3 180 0 0,16 11 360 0 0,-16 0-630 0 0,0 0 89 0 0,17 0 1 0 0,-18 0 90 0 0,1 0-90 0 0,-5 0 0 0 0,-1 0 0 0 0,-16 0 360 0 0,16 0-451 0 0,-44 0 631 0 0,-28 0-540 0 0,48 5 0 0 0,-1 1-180 0 0,-46-3 90 0 0,39 1 0 0 0,3 3 0 0 0,-3 4 179 0 0,-11-10 1 0 0,3 1-180 0 0,30 10 180 0 0,-29-5 0 0 0,1-3-180 0 0,27-2 450 0 0,-55 20-360 0 0,22-19-180 0 0,39 8 90 0 0,-34 0 89 0 0,40-8 271 0 0,-45 30-360 0 0,16-28 0 0 0,-16 40 180 0 0,-22-17-90 0 0,56 10 0 0 0,-18-8 0 0 0,1-2-90 0 0,22 3 179 0 0,-39 26-179 0 0,44-29 90 0 0,-38 19-90 0 0,33-19 0 0 0,-39 19 0 0 0,44-19 90 0 0,6 30-180 0 0,0-38 270 0 0,16 45-270 0 0,-38-45 180 0 0,16 49-90 0 0,1-38 90 0 0,4 38 179 0 0,23-16-179 0 0,-22 10 90 0 0,17-2-180 0 0,-17-22 0 0 0,22 18 90 0 0,0-15-180 0 0,0 8 90 0 0,0-14-90 0 0,0-11 0 0 0,0 11 90 0 0,0-8 0 0 0,22 18 0 0 0,-17-18-360 0 0,62 8 360 0 0,-56-11 0 0 0,55 11-90 0 0,-60-8 90 0 0,60 30 0 0 0,-11-17-90 0 0,1 9-45 0 0,0-26 0 0 0,-2-1 45 0 0,-15 16 0 0 0,55-11 0 0 0,-44 4 0 0 0,0-17-180 0 0,22 9 45 0 0,-23-11 0 0 0,1 0 135 0 0,33 11-135 0 0,-25-17 0 0 0,1 0 0 0 0,-9 5 0 0 0,-1-2 135 0 0,34-7-180 0 0,-25 3 0 0 0,0-1 1 0 0,42-5 268 0 549,-37 0 1 0-1,1 0-135 476-548,-11 0 1-476 0,-1 0-1 0 0,9 0 0 0 0,-5 0 45 0 0,-1 0-270 0 0,39-11 270 0 0,-16 8-45 0 0,-29-8 0 0 0,1 0-45 0 0,28 8-90 0 0,16-30 180 0 0,-39 28-90 0 0,39-28 0 0 0,-39 19 0 0 0,-8-7 0 0 0,1-5-45 0 0,-10-5 0 0 0,1-2 90 0 0,22-4 0 0 0,0-3 0 0 0,-19-9 0 0 0,-1 1 0 0 0,7 20 0 0 0,-2 1 45 0 0,4-54-89 0 0,-1 17 178 0 0,-33 16 1 0 0,-4-3-90 0 0,10-41 0 0 0,-20 37 0 0 0,-4 2 0 0 0,2-2-179 0 0,0-25 179 0 0,0 38 0 0 0,0-18 0 0 0,0 10-90 0 0,0 0 180 0 0,0 12-180 0 530,0-10 269 4163-247,0 21-268-3197-283,0-9 89-966 0,0 22 0 0 0,0-8 0 0 0,-22 8 89 0 0,17-11-89 0 0,-62-11 0 0 0,56 8 450 0 0,-55-18-450 0 0,16 29 90 0 0,-5-28-90 0 0,-17 29 0 0 0,0-32 0 0 0,16 21 270 0 0,-16-9-270 0 0,23 11 450 0 0,-23 0-360 0 0,38 12 90 0 0,-32-9-180 0 0,-6 8 0 0 0,33-11 134 0-381,-27 12 1 0-1,0 1-45 349 382,27-13-90-349 0,-55 11 180 0 0,22-8-180 0 0,16 20 270 0 0,-15-21-90 0 0,21 20-90 0 0,0-8-90 0 0,0 11 0 0 0,0-11 0 0 0,1 8-90 0 0,-23-8 0 0 0,38 11 90 0 0,-23-2 0 0 0,4 4 0 0 0,36 9 0 0 0,-71-8-90 0 0,60 19 90 0 0,-44-19 90 0 0,17 31-90 0 0,-39-29 90 0 0,44 21 0 0 0,0 3-45 0 0,-2-13 0 0 0,-1-1-45 0 0,1 3 0 0 0,4 2 90 0 0,-24 25-90 0 0,22-40 270 0 0,23 28-270 0 0,-18-19 90 0 0,18 11 0 0 0,-1-12 0 0 0,-16 9-90 0 0,38-8 359 0 0,-60 22-269 0 0,33-8 90 0 0,-39 19-135 0 0,23-17 0 0 0,4 2 45 0 0,6 12 0 0 0,-27 25 0 0 0,66-41-1979 0 0,-23 63 990 0 0,18-8-1665 0 0,-7 0 1 0 0,2 2 2068 0 0,9-28 0 0 0,2-2-944 0 0,-3 10 0 0 0,4-1 1439 0 0,20 34 0 0 0,-19-48 0 0 0,-1 1 0 0 0,10 12 0 0 0,-1-1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0T15:01:27.01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1943 89 11629 245558 47836,'28'-14'-1709'0'0,"-6"3"1709"0"0,-22 11 0 0 0,22 0 0 0 0,-17 0 0 0 0,18 0 0 0 0,-23-11 0 0 0,-23 8 0 0 0,18-8 0 0 0,-17 11 0 0 0,0 0 0 0 0,16 0 269 0 0,-16 0-269 0 0,0 0 360 0 0,16 0 1169 0 0,-16 0-1169 0 0,0 0-90 0 0,16 0 180 0 0,-16 0-270 0 0,22-11-1 0 0,-22 8 721 0 0,-6-8 269 0 0,-21 11-359 0 0,-45-10-181 0 0,11 7-314 0 0,11 3 0 0 0,0 0-135 0 0,-11 3 90 0 0,10 13 0 0 0,7 1-180 0 0,28-12 224 0 0,-36 14 1 0 0,-7 6 315 0 0,-8 14-630 0 0,25-20 0 0 0,1 4 225 0 0,14 12 0 0 0,4-1-315 0 0,-27-3 270 0 0,17 37-90 0 0,-17-37 269 0 0,0 27-179 0 0,16 14-270 0 0,7-25 45 0 0,13 2 0 0 0,5 4-135 0 0,-2 24 135 0 0,-4-26 1 0 0,2 1 44 0 0,7 25 0 0 0,6 3-180 0 0,44-26 180 0 0,-16-2-90 0 0,38 7 90 0 0,6-21 270 0 0,5 12-181 0 0,-8-25 1 0 0,0-1 180 0 0,9 15-225 0 0,-11-19 0 0 0,4-4 225 0 0,28-2-180 0 0,-21-3 0 0 0,32-11-90 0 0,-55 0 180 0 411,61 0-90-1268-411,6 0 0 1268 0,-39 0-270 0 0,27 0 270 0 0,-82 0-90 0 0,82 0 180 0 0,-71 0-180 0 0,36 0 0 0 0,5 0 0 0 0,-25 0 90 0 0,39 0-90 0 0,22 0 0 0 0,-55 0 90 0 0,49-11-90 0 0,-16-14 0 0 0,11-14-45 0 0,-22 16 0 0 0,0-3 90 0 0,-11-4 0 0 0,0-1-45 0 0,12-5 0 0 0,-3-3-90 0 0,-16-4 0 0 0,-3-3 135 0 0,9-5 0 0 0,-4 2-45 0 0,5-17 0 0 0,-22-3-90 0 0,-6 53 360 0 0,0-29-1 0 0,-16-4-179 0 0,16-17-90 0 0,-22 1 0 0 0,0 8 90 0 0,0 18 270 0 0,0-11 180 0 0,0 1-720 0 0,-45-1 90 0 0,12 22 90 0 0,-39-16-90 0 0,0 16 0 0 0,17 0 90 0 0,-17-5 0 0 0,22 19 0 0 0,-22 0 90 0 0,-5-8 45 0 0,18 19 0 0 0,-4 3 0 0 0,-1-6 0 0 0,1 1-90 0 0,9 4 0 0 0,3 2 45 0 0,-43-1 89 0 0,0 0-179 0 0,33 0 0 0 0,4-1 0 0 0,-2 2 45 0 0,8 3 0 0 0,2 3 0 0 0,-4 5 0 0 0,1 1-45 0 0,1 0 0 0 0,2 2 45 0 0,0 3 0 0 0,4 0-45 0 0,-10 7-90 0 0,-17 10 90 0 0,25-16 0 0 0,0 2 0 0 0,6 8 0 0 0,-1 2-45 0 0,-18 1 0 0 0,-2 0 0 0 0,11 0 0 0 0,2 0 45 0 0,-28 17 90 0 0,5 10-90 0 0,44-29-90 0 0,-16 28 180 0 0,16-8-269 0 0,1 14 89 0 0,5 10 90 0 0,22-21-180 0 0,22 5 90 0 0,-17-31 0 0 0,39 21 270 0 0,28 1-135 0 0,-21-16 0 0 0,4-2-45 0 0,-4-10 0 0 0,3-1 45 0 0,13 10 0 0 0,4-4-45 0 0,4-17 0 0 0,-1-2 45 0 0,-17 11 0 0 0,3 0-45 0 0,5-10 0 0 0,7-5 0 0 0,-5 0 0 0 0,2 3 0 0 0,-5-1 0 0 0,-9-4 0 0 0,1-2 0 0 0,26 1 0 0 0,-9 0 0 0 0,-34 0 0 0 0,25-4 0 0 0,10-3 0 0 0,-9-5 0 0 0,-3-1-90 0 0,-7 5 0 0 0,1 0 90 0 0,15-7 0 0 0,-4-4 0 0 0,11-17 0 0 0,-1 6 45 0 0,-29 4 0 0 0,-2-6-45 0 0,-5-9 0 0 0,-4-2 0 0 0,18-16 0 0 0,-17 2 0 0 0,-10-3 0 0 0,-22-28-225 0 0,-4 27 0 0 0,-4-3 180 0 0,-8-2 0 0 0,-8 4-45 0 0,-4 15 0 0 0,-5 3-180 0 0,-8-6 0 0 0,-2 8-1529 0 0,-19 13 360 0 0,12-5 0 0 0,-6-2-45 0 0,-8 7 0 0 0,-6 6 1484 0 0,-12 5 0 0 0,-3 6 0 0 0,2-2 0 0 0,0 8 0 0 0,5 19 0 0 0,0-1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0T15:01:35.193"/>
    </inkml:context>
    <inkml:brush xml:id="br0">
      <inkml:brushProperty name="width" value="0.1" units="cm"/>
      <inkml:brushProperty name="height" value="0.6" units="cm"/>
      <inkml:brushProperty name="color" value="#00A0D7"/>
      <inkml:brushProperty name="inkEffects" value="pencil"/>
    </inkml:brush>
  </inkml:definitions>
  <inkml:trace contextRef="#ctx0" brushRef="#br0">1 24 11629 251315 37097,'55'14'4947'0'3221,"11"-3"-4947"-12"-3221,-38-11 90 12 0,22 0-90 0 0,-22 0 90 0 0,16 0-90 0 0,-17 0 0 0 0,23 0 0 0 0,0 0 90 0 0,0 0 0 0 0,22 0-1 0 0,-39 0-89 0 0,33 0 180 0 0,6-11-180 0 0,-11 8 0 0 0,-2-8 0 0 0,-2 0 0 0 0,-1 9 90 0 0,38-9-90 0 0,-61 11-180 0 0,33 0 270 0 0,-38 0-270 0 0,22 0 91 0 0,0 0-1 0 0,0 0 90 0 0,-1 0 0 0 0,-21 0 0 0 0,-6 11-90 0 0,0-9 90 0 0,-16 9 0 0 0,16-11 0 0 0,-22 0 1799 0 0,0 0-1889 0 0,-22 0 180 0 0,16 0-360 0 0,-16 0 180 0 0,-22 0 0 0 0,33 0 90 0 0,-56 0-180 0 0,62-11 0 0 0,-17 9-180 0 0,-67-9 180 0 0,23 11 180 0 0,8 0 0 0 0,-6 0 0 0 0,-8 0 0 0 0,6 0 0 0 0,-1 0 90 0 0,-27 0 0 0 0,6 0-90 0 0,49 0 225 0 0,-28 0 0 0 0,-4 0 45 0 0,10 0-180 0 0,-33 0 0 0 0,66 0-90 0 0,-16 11 90 0 0,16-9-90 0 0,-22 9 0 0 0,23-11 0 0 0,4 11 0 0 0,23-8 90 0 0,0 8-450 0 0,0-11 90 0 0,0 11 180 0 0,0-8 0 0 0,0 8 180 0 0,0 1-90 0 0,0-10 90 0 0,23 10 90 0 0,4-12 180 0 0,45 0-270 0 0,-16 0 0 0 0,-7 0-180 0 0,40 0 180 0 0,-73 0-90 0 0,73 0 90 0 0,-17 0 0 0 0,-11 0-180 0 0,7-5 0 0 0,2-2 90 0 0,13 5 45 0 0,-22-4 0 0 0,0 0-45 0 0,16-5 359 0 0,17 8-359 0 0,-38-8 270 0 0,16 0-180 0 0,-45 8-270 0 0,-4-8 270 0 0,-23 11-90 0 0,0 0 180 0 0,-23 0-90 0 0,-26 11 0 0 0,-7-8 90 0 0,-38 19-180 0 0,39-19 45 0 0,1 7 0 0 0,-8 3-45 0 0,-36-6 0 0 0,2-1 0 0 0,44 1 0 0 0,-1 0-30 0 0,-22-2 0 0 0,-8-1 0 0 0,19-2 30 0 0,26-2 0 0 0,-34 0 0 0 0,28 0 0 0 0,38 0 0 0 0,-38 0 0 0 0,38 0 0 0 0,-38 0 0 0 0,38 0 180 0 0,-16 0 0 0 0,22 0-180 0 0,0 0 180 0 0,-22 0-1 0 0,17 0 1 0 0,-18 0-270 0 0,23 0-1798 0 0,0 0-1 0 0,23 0 809 0 0,-18 0 1 0 0,17 0 719 0 0,-22 0 360 0 0,0 22 0 0 0,0-5 0 0 0,0 20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0T15:01:43.032"/>
    </inkml:context>
    <inkml:brush xml:id="br0">
      <inkml:brushProperty name="width" value="0.1" units="cm"/>
      <inkml:brushProperty name="height" value="0.6" units="cm"/>
      <inkml:brushProperty name="color" value="#008C3A"/>
      <inkml:brushProperty name="inkEffects" value="pencil"/>
    </inkml:brush>
  </inkml:definitions>
  <inkml:trace contextRef="#ctx0" brushRef="#br0">598 174 11629 254815 36300,'28'0'4677'0'0,"-6"0"-4767"0"0,0 0 180 0 0,6 0 0 0 0,0 0 0 0 0,16 0-90 0 0,-38 0 90 0 0,16 0-90 0 0,0 0-90 0 0,5 0 0 0 0,23 0 180 0 0,22 0-90 0 0,6 0-180 0 0,21 0 180 0 0,-21 0 0 0 0,-18 6 0 0 0,-4 0 0 0 0,-17-3-45 0 0,27 8 0 0 0,1 0 45 0 0,-29-8 0 0 0,27 2 0 0 0,9 0 90 0 0,-22-4 0 0 0,1-2-45 0 0,9 2 0 0 0,3-2-45 0 0,9-4 0 0 0,-4 0 180 0 0,13 2-135 0 0,-13-8 0 0 0,-2 0 45 0 0,-7 8-90 0 0,-2-8 0 0 0,-2-1 90 0 0,-1 9-1 0 0,-7-18-134 0 0,7 18 1 0 0,-1 3 133 0 0,-11-10-134 0 0,37 3 1 0 0,-1 2 44 0 0,-41 3 44 0 0,40-4 1 0 0,-3 1-45 0 0,-54 5-45 0 0,56 0 1 0 0,-1 0 44 0 0,-61 0 44 0 0,36 0 1 0 0,7 0-45 0 0,-4 0 0 0 0,45 0 0 0 0,0 0 0 0 0,-52-6 0 0 0,3 1 0 0 0,32 3 0 0 0,0 1 0 0 0,11-10 0 0 0,-3 10 0 0 0,1 2 0 0 0,-38-1 0 0 0,-3 0 0 0 0,12 0 0 0 0,1 0 0 0 0,-1 0 0 0 0,-4 0 0 0 0,18 0 0 0 0,-18 0 0 0 0,-1 0 0 0 0,3 0 0 0 0,5 0 0 0 0,6 0-45 0 0,-19 0 1 0 0,-1 0 44 0 0,0-1 0 0 0,1 2 0 0 0,16 4 0 0 0,1 1 0 0 0,-17-5 0 0 0,-1 1 0 0 0,1 3 0 0 0,-1 1 0 0 0,42-6 0 0 0,-22 0 269 0 0,-17 0-179 0 0,17 0 180 0 0,0-11-180 0 0,-17 8 0 0 0,17-20 0 0 0,-44 20 0 0 0,61-19 0 0 273,-73 19 0 765-273,73-7-90-765 0,-84 10 0 0 0,62-11-90 0 0,-56 8 180 0 0,55-8-180 0 0,-60 11 90 0 0,16 0 0 0 0,-22 0 450 0 259,0 0-91 771-259,-22 0 361-771 0,-28 0-540 0 0,17 11 180 0 0,-56-8-180 0 0,56 8-180 0 0,-23-5 0 0 0,-4-2 0 0 0,-1-1 134 0 0,7 7 1 0 0,-8 2-765 0 0,-33-4 1 0 0,1-2 539 0 0,43 1 0 0 0,-3 1-60 0 0,-29-1 0 0 0,-14 1 1 0 0,6-1 104 0 0,-3-1 0 0 0,5 1 45 0 0,8 6 0 0 0,-4-1 89 0 0,8-7 1 0 0,-5-1 0 0 0,15 0-179 0 0,0 7 89 0 0,-3-10 0 0 0,2-2 0 0 0,13 1 0 0 0,-17 0 0 0 0,22 0 0 0 0,-7 0 0 0 0,-2 0 0 0 0,-8 0 0 0 0,3 0 0 0 0,-12 0 0 0 0,11 0 0 0 0,-7 0 0 0 0,-5 0 0 0 0,-16 0 0 0 0,14 0 0 0 0,2 0 29 0 0,6 0 1 0 0,-13 0 0 0 0,12 0-30 0 0,-16 0 30 0 0,21 0 0 0 0,-10 0 0 0 0,10 0 60 0 0,-27 0 0 0 0,22 0 0 0 0,-11 0 0 0 0,11 0-90 0 0,-22 0 30 0 0,27 0 0 0 0,-10 0 0 0 0,11 0-120 0 0,-23 0 180 0 0,-3 0 0 0 0,2 0 0 0 0,23 0-90 0 0,-13 0 0 0 0,0 0 90 0 0,19 0-45 0 0,-17 0 0 0 0,-4 0-45 0 0,-7 0 45 0 0,7 6 0 0 0,-2 0 0 0 0,31-5 0 0 0,1 1-90 0 0,-33 4 0 0 0,4-1 135 0 0,14-5 0 0 0,-23 5 0 0 0,3 1-90 0 0,43-3 45 0 0,-37 2 0 0 0,2 0-45 0 0,40-5 45 0 0,-30 0 0 0 0,5 0 135 0 0,47 0-136 0 0,-39 0 1 0 0,2 0 135 0 0,43 0-90 0-259,-78 0 0-771 259,56 0-180 771 0,-17 0 180 0 0,6 0-90 0 0,16 0 0 0 0,-22 0 0 0-273,1-10 90-765 273,21 7 0 765 0,6-8 0 0 0,22 11-989 0 0,0 0 899 0 0,22 0 0 0 0,6 0-90 0 0,21 0 90 0 0,1 0-90 0 0,-22 0 0 0 0,21 1 0 0 0,13-2 0 0 0,35-4 0 0 0,5-1 90 0 0,-27 5 0 0 0,5-1-23 0 0,0-3 1 0 0,15-2-1 0 0,-4 1 1 0 0,-20 1-68 0 0,12 2 112 0 0,-13 1 1 0 0,18-2-1 0 0,0 1 1 0 0,-18 1-113 0 0,13 2 60 0 0,8 0 0 0 0,21 0 0 0 0,-22 0 30 0 0,-12 0 0 0 0,-7 0 0 0 0,14 0 0 0 0,-15 0 0 0 0,-3 0-30 0 0,-4-2 0 0 0,12-3 0 0 0,-8 2 120 0 0,27 0-120 0 0,-28 0 0 0 0,10-1 0 0 0,-8 1 30 0 0,-13 2 0 0 0,1 2 60 0 0,12-1 0 0 0,8 1 0 0 0,-10-2 30 0 0,28-11-30 0 0,-27 11 0 0 0,8 2 0 0 0,-12-3 120 0 0,3-9-135 0 0,24 9 0 0 0,3 4 45 0 0,-5-2 0 0 0,6 0 0 0 0,0 0-90 0 0,-5 0 89 0 0,6 5 1 0 0,-7 1-90 0 0,-44-4 0 0 0,40 4 0 0 0,9 0 0 0 0,-37-6 0 0 0,-1 0 45 0 0,9 5 0 0 0,4 0 0 0 0,16-4 0 0 0,-7 1 45 0 0,-16 8-90 0 0,5-8 0 0 0,6-4 0 0 0,-7 2 0 0 0,-3 0 90 0 0,27 0-45 0 0,-1-1 0 0 0,1 2-45 0 0,0 10 45 0 0,-27-9 0 0 0,3-1-45 0 0,-4 5 0 0 0,-6-1 0 0 0,0-5 0 0 273,39 0 0 765-273,-60 12-90-765 0,54-9 90 0 0,-55 8-90 0 0,17 0 90 0 0,-28-8 0 0 0,-22 7 180 0 0,0-10-180 0 0,22 0 180 0 259,-16 0-90 771-259,16 0 0-771 0,-22 0-180 0 0,0 0 270 0 0,44 0-180 0 0,-33 0 180 0 0,34 0-180 0 0,-45 0 90 0 0,22 0-90 0 0,-17 0 180 0 0,18 0-90 0 0,-23 0-2249 0 0,0 0 0 0 0,0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2-20T15:01:50.929"/>
    </inkml:context>
    <inkml:brush xml:id="br0">
      <inkml:brushProperty name="width" value="0.1" units="cm"/>
      <inkml:brushProperty name="height" value="0.6" units="cm"/>
      <inkml:brushProperty name="color" value="#AB008B"/>
      <inkml:brushProperty name="inkEffects" value="pencil"/>
    </inkml:brush>
  </inkml:definitions>
  <inkml:trace contextRef="#ctx0" brushRef="#br0">50 52 11629 254680 32753,'-27'-29'1079'0'3547,"4"7"-899"135"-3547,23 22 2608-135 0,0 0-2608 0 0,0 11 0 0 0,0-8-90 0 0,0 8 0 0 0,0-11 90 0 0,0 0 0 0 0,0 11 0 0 0,0-8 179 0 0,0 19 181 0 0,0-19 0 0 0,0 19-360 0 0,23-8 359 0 0,49-1-539 0 0,-34-2 180 0 0,29-11-539 0 0,-1 0 269 0 0,-17 0 0 0 0,7 0 135 0 0,43 0 0 0 0,1 0-90 0 0,-41 0 0 0 0,-1 0 0 0 0,42 0 0 0 0,-1 0 0 0 0,-42 0 0 0 0,-3 0 45 0 0,11 0 0 0 0,2 0 0 0 0,5-1 0 0 0,-5 2-90 0 0,10 11 90 0 0,-21-9 0 0 0,32 9 0 0 0,-77-12 0 0 0,56 0 360 0 0,-62 0-360 0 0,17 0 0 0 0,-22 0 1439 0 0,0 0-1529 0 0,0-12 180 0 0,0 9 90 0 0,-22-9-90 0 0,17 12 359 0 0,-62-11-764 0 0,20 4 1 0 0,-5 1 269 0 0,-33-1 0 0 0,-8 0 15 0 0,27-1 0 0 0,-2 0 0 0 0,-2 2 30 0 0,-11 4 0 0 0,-1 2 0 0 0,1-1 0 0 0,12-3 0 0 0,1-1 0 0 0,0 4 0 0 0,1 6 0 0 0,0 3 0 0 0,2 1 135 0 0,-24-3 0 0 0,7 4-1 0 0,26 8 1 0 0,7 0-45 0 0,-23-4 90 0 0,49 8-270 0 0,23-19 180 0 0,0 8-360 0 0,0-11-539 0 0,0 0 989 0 0,23 0 0 0 0,-18 0-270 0 0,39 0 90 0 0,-16 0-90 0 0,0 0 315 0 0,23 0 0 0 0,8 0 44 0 0,30 0-224 0 0,-17 0 0 0 0,5 0-45 0 0,-2 0 0 0 0,-6 0 90 0 0,14 0-135 0 0,-5 0 0 0 0,5 0 45 0 0,-16-5 0 0 0,-1-1 0 0 0,-1-1 0 0 0,2 0 90 0 0,20 1 0 0 0,-13-2-90 0 0,-35-4 0 0 0,49 12 90 0 0,-82-11 0 0 0,38 9 0 0 0,-39-9-270 0 0,18 11-90 0 0,-23 0-562 0 0,0 0 0 0 0,0 11 0 0 0,0 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cm"/>
          <inkml:channel name="Y" type="integer" max="180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2-03T19:31:38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7439 4864 256 0,'0'0'-70'0,"0"0"26"0</inkml:trace>
  <inkml:trace contextRef="#ctx0" brushRef="#br0" timeOffset="375.58">7449 4822 105 0,'0'0'68'0,"0"0"-18"0,0 0 59 0,0 0-11 0,0 0-60 0,0 0-24 16,0 0 0-16,0 0-7 0,-1 0 2 0,0 0-1 15,0 0 1-15,0 0 0 0,-1 0 1 0,1 0 25 16,0 0 3-16,0 0 7 0,0 0 5 0,0 0-12 16,0 1 1-16,0 0-2 0,0 0 3 0,0 0 1 15,0 0-7-15,0 0 4 0,0 0-17 0,-1 0-14 16,0 0 2-16,-1 1-6 0,-1 1 1 0,-2 1-4 16,-3 1 1-16,5-3-1 0,-1 0 16 0,4-2 0 15,0 0 3-15,0 0-2 0,-1 1 0 0,0-1-13 16,0 1 0-16,0 0-4 0,0 1-7 0,1-1 6 0,0 0-1 15,0 0 1-15,-1 0-3 0,1 0 8 16,-1 0-4-16,1-1 4 0,0 0-4 0,-1 0 0 0,1 0 4 16,0 0-3-16,0 0-1 0,0 0 5 0,0 0-7 15,0 0 7-15,0 0-10 0,0 0 3 0,0 0 4 16,0 0-1-16,0 0 1 0,0 0 3 0,0 0-5 0,0 0 7 16,0 0 15-16,0 0 13 0,1 0-3 0,-1 0 3 15,-1 1-19-15,1-1-7 0,0 1 2 0,0 0-3 16,0 0 1-16,0 0-9 0,0 0 0 0,0 0-4 15,0 0-7-15,0 0 6 0,0 0 0 0,-1 1 0 0,0-1-8 16,0 0-44-16,0 0-38 0,0 0-24 16,0 0-356-16</inkml:trace>
  <inkml:trace contextRef="#ctx0" brushRef="#br0" timeOffset="2062.46">11505 16717 571 0,'0'0'0'16,"0"0"50"-16,-1 0-1 0,0 0 2 0,0 0 5 0,0 0-30 16,0 0 11-16,0 0 38 0,-1 0-5 0,0 1 3 15,0 1-44-15,0-1-20 0,-1 0-2 0,1 0-6 16,0 0 2-16,0 0 0 0,0 0-3 0,0 0 0 16,0 0-13-16,0 0-103 0,1 0-31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277B3A8-67C7-4473-9C1F-2BA18C20115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2591" y="4416098"/>
            <a:ext cx="5143698" cy="418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811" tIns="48408" rIns="96811" bIns="484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FE134F7-90DD-4F1D-939E-74E22355464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0688" y="704850"/>
            <a:ext cx="6172200" cy="34718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FCDDEAF5-9425-4DDC-A2D2-5810C9FFB7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0" y="698500"/>
            <a:ext cx="6192838" cy="3484563"/>
          </a:xfrm>
          <a:solidFill>
            <a:srgbClr val="FFFFFF"/>
          </a:solidFill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EFD0D418-3071-46CA-B154-602AA1AB3F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4112" y="4414561"/>
            <a:ext cx="5142177" cy="4183995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595" tIns="45798" rIns="91595" bIns="45798"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704850"/>
            <a:ext cx="6172200" cy="3471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75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B734C57-8139-4D76-9BAF-AB3868C5B8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3550" y="722313"/>
            <a:ext cx="6392863" cy="3597275"/>
          </a:xfrm>
          <a:solidFill>
            <a:srgbClr val="FFFFFF"/>
          </a:solidFill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B2B8AEB-C750-4AA9-B438-13484E666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8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4999" tIns="47495" rIns="94999" bIns="47495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046F7D96-DBD1-4512-B81F-EFBD650983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8663"/>
            <a:ext cx="6372225" cy="3584575"/>
          </a:xfrm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68095217-7344-4B9D-BF3E-5B6F24B9F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5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5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D2386-1EB4-E249-C113-1D62E8A7A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3B1BE-518C-149A-30E4-1EDB25A89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28FBF-4D74-5E37-417C-3FC7D254D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3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9EBBB-8323-C353-28DD-B2E3B1A9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36787-750E-51B8-CB48-806CCCA21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41E72-E851-A7B9-5F4B-1C98D1C0A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31B6C-3122-AEEE-AED3-017757B7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4BD66-E1F8-CBA6-26B5-5788EC582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D2D80-5010-B233-A154-B0E864462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3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03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7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20B3041E-EF8E-4B4D-8CED-02568D6775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20688" y="704850"/>
            <a:ext cx="6172200" cy="3471863"/>
          </a:xfrm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992D7DAD-5E42-4229-9A2B-16AC2D955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4B1C-9AD1-C145-3A4E-2DB7C3028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3D83A-15E0-1304-6563-D4C1B3B6E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354FA-7F75-0A54-DFF7-BA653980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423E7-715D-68FE-55A6-088A813E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EC5CA-A9CA-A7D0-BBA3-FF1E437E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5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4388-BAFA-F85F-FC1E-B1CB77F6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E83A-99C0-E19C-AA6E-A1B32B819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8E17-6421-ED78-32EF-D78CA2F53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976A2-9E02-473F-F831-37204BE3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BEDEB-E850-8F7B-0C27-6175655F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8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B6279-DBBB-2630-008D-B7CF4F58A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CF904-43A3-9C49-AD4C-EA6B1AFF1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14F5-D4CE-13AD-EB2B-8E4BB313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2506F-6BD1-57E8-7BE9-4AF62B676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80B72-6CB1-C435-7398-FA928312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02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Picture 3" descr="A yellow text on a black background&#10;&#10;AI-generated content may be incorrect.">
            <a:extLst>
              <a:ext uri="{FF2B5EF4-FFF2-40B4-BE49-F238E27FC236}">
                <a16:creationId xmlns:a16="http://schemas.microsoft.com/office/drawing/2014/main" id="{01429578-997A-FAFE-9C7C-62122946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" y="261937"/>
            <a:ext cx="2702560" cy="863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F1564-87C8-6EE9-D512-937B72AA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60" y="524828"/>
            <a:ext cx="1493520" cy="14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1441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2CA85-76FB-495C-84FC-037B18CA43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C79B5-6E1A-0926-77F8-518B26CBE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120" y="219106"/>
            <a:ext cx="769287" cy="7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47146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2CA85-76FB-495C-84FC-037B18CA43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068CB-70C8-0500-9DC1-39E17628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120" y="219106"/>
            <a:ext cx="769287" cy="7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20507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B2CA85-76FB-495C-84FC-037B18CA43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B2A8D-E096-BC03-7F7C-9B0961FB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120" y="219106"/>
            <a:ext cx="769287" cy="7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683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D6E141-97F8-4B3F-847A-A8137189DD6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2DD5C-3CBC-FCCD-2E9E-F39E75EC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120" y="219106"/>
            <a:ext cx="769287" cy="7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71980-C1C8-4457-9F6A-96D532D2D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EDED4-8281-48BC-9DC3-53F66806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1B9BB-6491-48F2-B082-FC6E13A3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76ADD-85D9-4CF9-A35B-123309FF4F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82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02A53-3B60-466B-B1DF-038EAD17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35803-0B27-4F43-A185-3763EC4ED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395D3-A094-4D9D-8522-A6248BF7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E6091-0CA5-4BB6-82E3-E3DDEB6685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10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C30A7-4926-40A3-B3DC-AEB032458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1E5B-7ACA-4D12-B9E7-E8687F49A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4153C-B741-4628-9750-A6B692D3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AB45EF-3B47-450B-BC67-DCDC7D68D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1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015D-10AA-7094-AEE3-69CD87FEB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7B5A7-2604-4C68-CF80-66F3808F3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E0D8A-2AAE-3097-CE5B-0617031B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3042-B94D-E18F-F3AA-5E074DDA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86ED0-28A8-FD7F-5A8C-95A5DCDE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48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7" y="1143000"/>
            <a:ext cx="5444067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A4356F-CD02-4726-A4AB-6FEC6084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362CAB-4783-4D17-9D0F-38B6CF0F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4AD326-B49A-480D-9BCA-F1F273A8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3C97A-1A61-43C2-9A71-CFE5CD1BBA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33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8218" y="1143000"/>
            <a:ext cx="11091333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218" y="3810000"/>
            <a:ext cx="11091333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C836B-BBB1-49CD-806E-1ACF4971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C0D8-A1FC-4785-96F2-868916A9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C24E1-0393-48F3-8283-A07D275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65D86-E609-426B-A8CE-A64F423A7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992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08000" y="152400"/>
            <a:ext cx="11040533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8217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5484" y="1143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48217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484" y="3810000"/>
            <a:ext cx="5444067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A21EAE1-8D45-4326-B9F0-C5E6A586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10/11/2021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D37993C-0E43-4CD7-8B6D-DFCE80EB1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2nd Edition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08150A7-1CBC-4EB6-9C9C-3AB51797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0FF63-20C6-4237-9B92-454F1B500E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07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FE64-5D9A-889B-FD78-6908D5758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749FB-5B54-642A-9781-E1D3C7B38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DAE42-E10A-E08A-7E4F-68FEC77AF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EE563-1049-506B-52C2-E05B0FB2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CB84F-9CBB-EA65-954F-3FD1D56B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0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88E2D-64D4-59E0-9877-C691DCA6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0338-29F3-7191-88E0-4AE4B5ACF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3931B-87AD-BE87-704F-AADDB24FD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C0DA7-78B5-5CB9-C3CA-A37B1CD3D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D40A5-A5C3-ED1F-876C-C0315571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6984C-111A-F7F1-8C29-287EE7E9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16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BF09-5207-D04A-99E1-B68BA53B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BCE06-9A07-6967-2633-0240335BE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45FF4-B851-C34E-33D6-8F99C2A76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CC191-744D-6009-217D-55CAB2ABF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A3E49-693B-305A-C090-339900D7F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F971C3-1C67-4336-D6E2-9E1B9F16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6A764-0AE0-BFCF-7ADA-8C237910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CAC2F-DCB2-6DC9-3142-EDC116BE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7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085E-8CE0-1B5F-DC3C-F726EB79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19805-2CCC-1F52-7191-85F6CE54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8AB8B-243A-9FA0-2F24-290C0D6A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318B9-C511-92EF-7F19-036AF07F8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46EE97-43E3-3829-1AEB-B3F967E1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ECFEB-CD12-C08D-3CF8-E1F9C18F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7633C-ED65-F2BB-8972-FBBD449D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0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FC53-2849-77E9-7674-5494275E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79F9-49E0-AF83-DAF9-73C86544F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2D937-4442-8D70-DB4F-670F0CB8D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23D0C-6886-F871-AE23-04F0A5C1E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1FFAB-8776-3B38-6386-40752D3C9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13CB-2717-FFEA-09B3-D7D0D7C5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20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7674-D796-F234-1B78-B44C5FF7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0688E-77FE-9E3B-B70C-FDD1294C56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1B46F-D719-C611-FFF1-6AA83B5A5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CDD1E-58DA-E6A0-4E7F-5CE41E78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C81A5-1D07-E253-F8D3-B004DAA0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65B-D418-948C-94DD-74B959D0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1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AC7D3-68CE-B67C-17AC-CBA8D4B1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24B89-82B9-D408-7026-E05AAA443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DDC70-AAD2-F8F0-9AAA-C82B98618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69872D-396E-5F46-B272-EC6FC5F87053}" type="datetimeFigureOut">
              <a:rPr lang="en-US" smtClean="0"/>
              <a:t>3/16/25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84848-DD89-54F9-2E31-0826BC692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1EE03-17E7-1D76-8428-39EAE40D2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778DA9-1757-AA4E-AF61-B9E298263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099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/>
              <a:t>Data Mining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91B2CA85-76FB-495C-84FC-037B18CA43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B7E29A6-4285-947E-2C2C-325DFFC5AF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39120" y="219106"/>
            <a:ext cx="769287" cy="7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7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122.emf"/><Relationship Id="rId18" Type="http://schemas.openxmlformats.org/officeDocument/2006/relationships/oleObject" Target="../embeddings/oleObject62.bin"/><Relationship Id="rId3" Type="http://schemas.openxmlformats.org/officeDocument/2006/relationships/image" Target="../media/image117.wmf"/><Relationship Id="rId21" Type="http://schemas.openxmlformats.org/officeDocument/2006/relationships/image" Target="../media/image126.emf"/><Relationship Id="rId7" Type="http://schemas.openxmlformats.org/officeDocument/2006/relationships/image" Target="../media/image119.emf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124.emf"/><Relationship Id="rId2" Type="http://schemas.openxmlformats.org/officeDocument/2006/relationships/image" Target="../media/image116.wmf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oleObject63.bin"/><Relationship Id="rId1" Type="http://schemas.openxmlformats.org/officeDocument/2006/relationships/slideLayout" Target="../slideLayouts/slideLayout22.x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121.emf"/><Relationship Id="rId5" Type="http://schemas.openxmlformats.org/officeDocument/2006/relationships/image" Target="../media/image118.emf"/><Relationship Id="rId15" Type="http://schemas.openxmlformats.org/officeDocument/2006/relationships/image" Target="../media/image123.emf"/><Relationship Id="rId23" Type="http://schemas.openxmlformats.org/officeDocument/2006/relationships/image" Target="../media/image127.emf"/><Relationship Id="rId10" Type="http://schemas.openxmlformats.org/officeDocument/2006/relationships/oleObject" Target="../embeddings/oleObject58.bin"/><Relationship Id="rId19" Type="http://schemas.openxmlformats.org/officeDocument/2006/relationships/image" Target="../media/image125.emf"/><Relationship Id="rId4" Type="http://schemas.openxmlformats.org/officeDocument/2006/relationships/oleObject" Target="../embeddings/oleObject55.bin"/><Relationship Id="rId9" Type="http://schemas.openxmlformats.org/officeDocument/2006/relationships/image" Target="../media/image120.emf"/><Relationship Id="rId14" Type="http://schemas.openxmlformats.org/officeDocument/2006/relationships/oleObject" Target="../embeddings/oleObject60.bin"/><Relationship Id="rId22" Type="http://schemas.openxmlformats.org/officeDocument/2006/relationships/oleObject" Target="../embeddings/oleObject64.bin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9.w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3.png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65.bin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8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0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0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emf"/><Relationship Id="rId7" Type="http://schemas.openxmlformats.org/officeDocument/2006/relationships/image" Target="../media/image28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11" Type="http://schemas.openxmlformats.org/officeDocument/2006/relationships/image" Target="../media/image35.png"/><Relationship Id="rId5" Type="http://schemas.openxmlformats.org/officeDocument/2006/relationships/image" Target="../media/image26.emf"/><Relationship Id="rId10" Type="http://schemas.openxmlformats.org/officeDocument/2006/relationships/image" Target="../media/image34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2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1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0.emf"/><Relationship Id="rId4" Type="http://schemas.openxmlformats.org/officeDocument/2006/relationships/oleObject" Target="../embeddings/oleObject29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4.bin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9.emf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customXml" Target="../ink/ink9.xml"/><Relationship Id="rId7" Type="http://schemas.openxmlformats.org/officeDocument/2006/relationships/image" Target="../media/image7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38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NULL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9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NULL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9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NULL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9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NULL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9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7" Type="http://schemas.openxmlformats.org/officeDocument/2006/relationships/image" Target="NULL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9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9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73.wmf"/><Relationship Id="rId7" Type="http://schemas.openxmlformats.org/officeDocument/2006/relationships/image" Target="../media/image75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72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3.wmf"/><Relationship Id="rId7" Type="http://schemas.openxmlformats.org/officeDocument/2006/relationships/image" Target="NULL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7.xm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5" Type="http://schemas.openxmlformats.org/officeDocument/2006/relationships/image" Target="../media/image64.png"/><Relationship Id="rId15" Type="http://schemas.openxmlformats.org/officeDocument/2006/relationships/image" Target="../media/image11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88.emf"/><Relationship Id="rId10" Type="http://schemas.openxmlformats.org/officeDocument/2006/relationships/image" Target="../media/image95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90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image" Target="../media/image87.wmf"/><Relationship Id="rId7" Type="http://schemas.openxmlformats.org/officeDocument/2006/relationships/image" Target="../media/image89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7.x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88.emf"/><Relationship Id="rId10" Type="http://schemas.openxmlformats.org/officeDocument/2006/relationships/image" Target="../media/image96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90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A74B-90BC-EBDC-A43C-BCE5609D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+mj-cs"/>
              </a:rPr>
              <a:t>Classification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76B58-F1DB-B375-7225-BF4DE2178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+mj-cs"/>
              </a:rPr>
              <a:t>Concepts and Techniques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A8E53-FBF8-B236-2B28-97126F45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60931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3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CC0A5A4-C05B-4EF2-B6EB-881B068D73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Example of a Decision Tree</a:t>
            </a:r>
          </a:p>
        </p:txBody>
      </p:sp>
      <p:graphicFrame>
        <p:nvGraphicFramePr>
          <p:cNvPr id="11266" name="Object 4">
            <a:extLst>
              <a:ext uri="{FF2B5EF4-FFF2-40B4-BE49-F238E27FC236}">
                <a16:creationId xmlns:a16="http://schemas.microsoft.com/office/drawing/2014/main" id="{AAF733EE-AC48-417C-A650-8AA95D1D3A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1990726"/>
          <a:ext cx="3810000" cy="377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854700" imgH="5778500" progId="Word.Document.8">
                  <p:embed/>
                </p:oleObj>
              </mc:Choice>
              <mc:Fallback>
                <p:oleObj name="Document" r:id="rId2" imgW="5854700" imgH="5778500" progId="Word.Document.8">
                  <p:embed/>
                  <p:pic>
                    <p:nvPicPr>
                      <p:cNvPr id="11266" name="Object 4">
                        <a:extLst>
                          <a:ext uri="{FF2B5EF4-FFF2-40B4-BE49-F238E27FC236}">
                            <a16:creationId xmlns:a16="http://schemas.microsoft.com/office/drawing/2014/main" id="{AAF733EE-AC48-417C-A650-8AA95D1D3A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90726"/>
                        <a:ext cx="3810000" cy="377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5">
            <a:extLst>
              <a:ext uri="{FF2B5EF4-FFF2-40B4-BE49-F238E27FC236}">
                <a16:creationId xmlns:a16="http://schemas.microsoft.com/office/drawing/2014/main" id="{3621E2A5-F664-437B-AE78-7D73B7C096C2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2362200" y="137160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11268" name="Text Box 6">
            <a:extLst>
              <a:ext uri="{FF2B5EF4-FFF2-40B4-BE49-F238E27FC236}">
                <a16:creationId xmlns:a16="http://schemas.microsoft.com/office/drawing/2014/main" id="{12F31BB3-3622-408D-93AE-1E2B768392EA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3048000" y="137160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11269" name="Text Box 7">
            <a:extLst>
              <a:ext uri="{FF2B5EF4-FFF2-40B4-BE49-F238E27FC236}">
                <a16:creationId xmlns:a16="http://schemas.microsoft.com/office/drawing/2014/main" id="{CEF1E55E-15F9-4FB1-9AD2-4096F05313E4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3886200" y="1371600"/>
            <a:ext cx="1277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continuous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11270" name="Text Box 8">
            <a:extLst>
              <a:ext uri="{FF2B5EF4-FFF2-40B4-BE49-F238E27FC236}">
                <a16:creationId xmlns:a16="http://schemas.microsoft.com/office/drawing/2014/main" id="{00F11CDF-7A5F-4A25-A27F-5E19BE37B18E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4648200" y="152400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class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11271" name="Line 9">
            <a:extLst>
              <a:ext uri="{FF2B5EF4-FFF2-40B4-BE49-F238E27FC236}">
                <a16:creationId xmlns:a16="http://schemas.microsoft.com/office/drawing/2014/main" id="{82EAE677-E585-4156-876E-0290EF4FE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9950" y="450532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Line 10">
            <a:extLst>
              <a:ext uri="{FF2B5EF4-FFF2-40B4-BE49-F238E27FC236}">
                <a16:creationId xmlns:a16="http://schemas.microsoft.com/office/drawing/2014/main" id="{77ED1CC4-49CF-4F79-A87A-9B45606084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59650" y="450532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Line 11">
            <a:extLst>
              <a:ext uri="{FF2B5EF4-FFF2-40B4-BE49-F238E27FC236}">
                <a16:creationId xmlns:a16="http://schemas.microsoft.com/office/drawing/2014/main" id="{52BA86D1-67C3-433A-AACE-C464A5A190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5764" y="37115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Line 12">
            <a:extLst>
              <a:ext uri="{FF2B5EF4-FFF2-40B4-BE49-F238E27FC236}">
                <a16:creationId xmlns:a16="http://schemas.microsoft.com/office/drawing/2014/main" id="{A7BED808-9C10-478B-9B3B-A9AC1809C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9217025" y="37115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Line 13">
            <a:extLst>
              <a:ext uri="{FF2B5EF4-FFF2-40B4-BE49-F238E27FC236}">
                <a16:creationId xmlns:a16="http://schemas.microsoft.com/office/drawing/2014/main" id="{80E001A5-6780-480F-ABAA-39BF00435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7688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Line 14">
            <a:extLst>
              <a:ext uri="{FF2B5EF4-FFF2-40B4-BE49-F238E27FC236}">
                <a16:creationId xmlns:a16="http://schemas.microsoft.com/office/drawing/2014/main" id="{8D54B519-3549-4FC6-A7BA-9E2644A641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4500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Text Box 15">
            <a:extLst>
              <a:ext uri="{FF2B5EF4-FFF2-40B4-BE49-F238E27FC236}">
                <a16:creationId xmlns:a16="http://schemas.microsoft.com/office/drawing/2014/main" id="{069D5BD2-820C-412A-B6B0-62846A9D6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2026" y="2530476"/>
            <a:ext cx="936625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dirty="0">
                <a:solidFill>
                  <a:srgbClr val="2D1993"/>
                </a:solidFill>
              </a:rPr>
              <a:t>Home Owner</a:t>
            </a:r>
            <a:endParaRPr lang="en-US" altLang="en-US" sz="1600" b="0" dirty="0">
              <a:solidFill>
                <a:schemeClr val="bg2"/>
              </a:solidFill>
            </a:endParaRPr>
          </a:p>
        </p:txBody>
      </p:sp>
      <p:sp>
        <p:nvSpPr>
          <p:cNvPr id="11278" name="Text Box 16">
            <a:extLst>
              <a:ext uri="{FF2B5EF4-FFF2-40B4-BE49-F238E27FC236}">
                <a16:creationId xmlns:a16="http://schemas.microsoft.com/office/drawing/2014/main" id="{8C8FDB0A-874F-41DF-874F-3ED923F47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344805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1279" name="Text Box 17">
            <a:extLst>
              <a:ext uri="{FF2B5EF4-FFF2-40B4-BE49-F238E27FC236}">
                <a16:creationId xmlns:a16="http://schemas.microsoft.com/office/drawing/2014/main" id="{90756A9E-17D5-4C9B-B6F1-3D7F0D639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539" y="424021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Income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1280" name="AutoShape 18">
            <a:extLst>
              <a:ext uri="{FF2B5EF4-FFF2-40B4-BE49-F238E27FC236}">
                <a16:creationId xmlns:a16="http://schemas.microsoft.com/office/drawing/2014/main" id="{FD2811B5-DCF5-4B53-8300-1207982C1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638" y="5029201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1281" name="Text Box 19">
            <a:extLst>
              <a:ext uri="{FF2B5EF4-FFF2-40B4-BE49-F238E27FC236}">
                <a16:creationId xmlns:a16="http://schemas.microsoft.com/office/drawing/2014/main" id="{666E12E6-A47F-4131-8ACB-CDA366AA4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438" y="50292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1282" name="AutoShape 20">
            <a:extLst>
              <a:ext uri="{FF2B5EF4-FFF2-40B4-BE49-F238E27FC236}">
                <a16:creationId xmlns:a16="http://schemas.microsoft.com/office/drawing/2014/main" id="{59367DB1-AA95-409A-BAB9-E1B9AC75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88" y="5046664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1283" name="Text Box 21">
            <a:extLst>
              <a:ext uri="{FF2B5EF4-FFF2-40B4-BE49-F238E27FC236}">
                <a16:creationId xmlns:a16="http://schemas.microsoft.com/office/drawing/2014/main" id="{70F9981D-6F2D-4A8A-AC4E-50B624ACB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225" y="5032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1284" name="AutoShape 22">
            <a:extLst>
              <a:ext uri="{FF2B5EF4-FFF2-40B4-BE49-F238E27FC236}">
                <a16:creationId xmlns:a16="http://schemas.microsoft.com/office/drawing/2014/main" id="{90EC9A02-70FF-437E-A083-E036EBC7A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238" y="34623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1285" name="Text Box 23">
            <a:extLst>
              <a:ext uri="{FF2B5EF4-FFF2-40B4-BE49-F238E27FC236}">
                <a16:creationId xmlns:a16="http://schemas.microsoft.com/office/drawing/2014/main" id="{8C2D9E2E-C19E-4553-9C99-F6A573014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7488" y="344805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rgbClr val="00FFFF"/>
              </a:solidFill>
            </a:endParaRPr>
          </a:p>
        </p:txBody>
      </p:sp>
      <p:sp>
        <p:nvSpPr>
          <p:cNvPr id="11286" name="AutoShape 24">
            <a:extLst>
              <a:ext uri="{FF2B5EF4-FFF2-40B4-BE49-F238E27FC236}">
                <a16:creationId xmlns:a16="http://schemas.microsoft.com/office/drawing/2014/main" id="{46D93ED2-48A5-41B8-A320-78D0FAD2B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838" y="426720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1287" name="Text Box 25">
            <a:extLst>
              <a:ext uri="{FF2B5EF4-FFF2-40B4-BE49-F238E27FC236}">
                <a16:creationId xmlns:a16="http://schemas.microsoft.com/office/drawing/2014/main" id="{FE82CFED-1B96-4755-A8B2-8B44720BD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4038" y="426720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1288" name="Text Box 26">
            <a:extLst>
              <a:ext uri="{FF2B5EF4-FFF2-40B4-BE49-F238E27FC236}">
                <a16:creationId xmlns:a16="http://schemas.microsoft.com/office/drawing/2014/main" id="{6386C606-B31B-495F-8C24-07187CCC5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29845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1289" name="Text Box 27">
            <a:extLst>
              <a:ext uri="{FF2B5EF4-FFF2-40B4-BE49-F238E27FC236}">
                <a16:creationId xmlns:a16="http://schemas.microsoft.com/office/drawing/2014/main" id="{77EC554D-F790-49A4-B9EE-AE5466431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263" y="298450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1290" name="Text Box 28">
            <a:extLst>
              <a:ext uri="{FF2B5EF4-FFF2-40B4-BE49-F238E27FC236}">
                <a16:creationId xmlns:a16="http://schemas.microsoft.com/office/drawing/2014/main" id="{E28D3DC4-73ED-4E15-A5DD-6639DB190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2926" y="3749675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Married</a:t>
            </a:r>
            <a:r>
              <a:rPr lang="en-US" alt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1291" name="Text Box 29">
            <a:extLst>
              <a:ext uri="{FF2B5EF4-FFF2-40B4-BE49-F238E27FC236}">
                <a16:creationId xmlns:a16="http://schemas.microsoft.com/office/drawing/2014/main" id="{BDBC937C-75A1-46F9-8781-4F7183441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776" y="3778250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 dirty="0"/>
              <a:t>Single, Divorced</a:t>
            </a:r>
            <a:endParaRPr lang="en-US" altLang="en-US" sz="1600" b="0" dirty="0">
              <a:solidFill>
                <a:schemeClr val="bg2"/>
              </a:solidFill>
            </a:endParaRPr>
          </a:p>
        </p:txBody>
      </p:sp>
      <p:sp>
        <p:nvSpPr>
          <p:cNvPr id="11292" name="Text Box 30">
            <a:extLst>
              <a:ext uri="{FF2B5EF4-FFF2-40B4-BE49-F238E27FC236}">
                <a16:creationId xmlns:a16="http://schemas.microsoft.com/office/drawing/2014/main" id="{E0C44E44-8289-4C7B-9727-148BF58FC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7364" y="4570413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&lt;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1293" name="Text Box 31">
            <a:extLst>
              <a:ext uri="{FF2B5EF4-FFF2-40B4-BE49-F238E27FC236}">
                <a16:creationId xmlns:a16="http://schemas.microsoft.com/office/drawing/2014/main" id="{6F73CB7E-83CF-4740-B92C-00CFC599F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189" y="4570413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&gt;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1294" name="Text Box 32">
            <a:extLst>
              <a:ext uri="{FF2B5EF4-FFF2-40B4-BE49-F238E27FC236}">
                <a16:creationId xmlns:a16="http://schemas.microsoft.com/office/drawing/2014/main" id="{F4E39710-1A80-4186-BA53-52E339F36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1788" y="1766888"/>
            <a:ext cx="224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800" i="1">
                <a:solidFill>
                  <a:srgbClr val="FF0000"/>
                </a:solidFill>
              </a:rPr>
              <a:t>Splitting Attributes</a:t>
            </a:r>
          </a:p>
        </p:txBody>
      </p:sp>
      <p:sp>
        <p:nvSpPr>
          <p:cNvPr id="11295" name="Line 33">
            <a:extLst>
              <a:ext uri="{FF2B5EF4-FFF2-40B4-BE49-F238E27FC236}">
                <a16:creationId xmlns:a16="http://schemas.microsoft.com/office/drawing/2014/main" id="{D43A1C32-B52E-4411-9CA0-91161532E0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29614" y="2147889"/>
            <a:ext cx="536575" cy="5349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6" name="AutoShape 34">
            <a:extLst>
              <a:ext uri="{FF2B5EF4-FFF2-40B4-BE49-F238E27FC236}">
                <a16:creationId xmlns:a16="http://schemas.microsoft.com/office/drawing/2014/main" id="{83756341-704C-4551-85C1-F261F77EB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810000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1297" name="Line 35">
            <a:extLst>
              <a:ext uri="{FF2B5EF4-FFF2-40B4-BE49-F238E27FC236}">
                <a16:creationId xmlns:a16="http://schemas.microsoft.com/office/drawing/2014/main" id="{7749B7FD-180C-42E4-B610-574E3B2AA4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2388" y="2147889"/>
            <a:ext cx="76200" cy="11445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8" name="Text Box 36">
            <a:extLst>
              <a:ext uri="{FF2B5EF4-FFF2-40B4-BE49-F238E27FC236}">
                <a16:creationId xmlns:a16="http://schemas.microsoft.com/office/drawing/2014/main" id="{FA00C3E4-B00D-4A5E-9FF8-1893408D4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8674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Training Data</a:t>
            </a:r>
            <a:endParaRPr lang="en-US" altLang="en-US" sz="2000" b="0">
              <a:solidFill>
                <a:schemeClr val="bg2"/>
              </a:solidFill>
            </a:endParaRPr>
          </a:p>
        </p:txBody>
      </p:sp>
      <p:sp>
        <p:nvSpPr>
          <p:cNvPr id="11299" name="Text Box 37">
            <a:extLst>
              <a:ext uri="{FF2B5EF4-FFF2-40B4-BE49-F238E27FC236}">
                <a16:creationId xmlns:a16="http://schemas.microsoft.com/office/drawing/2014/main" id="{DF205736-1004-43CF-8B54-AB3C266DD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835650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Model:  Decision Tree</a:t>
            </a:r>
            <a:endParaRPr lang="en-US" altLang="en-US" sz="2000" b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Nonlinear SVM</a:t>
            </a:r>
          </a:p>
        </p:txBody>
      </p:sp>
      <p:pic>
        <p:nvPicPr>
          <p:cNvPr id="25602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676400"/>
            <a:ext cx="5638800" cy="4227513"/>
          </a:xfrm>
          <a:noFill/>
        </p:spPr>
      </p:pic>
      <p:sp>
        <p:nvSpPr>
          <p:cNvPr id="25603" name="Text Box 12"/>
          <p:cNvSpPr txBox="1">
            <a:spLocks noChangeArrowheads="1"/>
          </p:cNvSpPr>
          <p:nvPr/>
        </p:nvSpPr>
        <p:spPr bwMode="auto">
          <a:xfrm>
            <a:off x="8153400" y="3276600"/>
            <a:ext cx="2667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SVM with polynomial degree 2 kernel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6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sz="2000" dirty="0"/>
                  <a:t>Advantages of using kernel:</a:t>
                </a:r>
              </a:p>
              <a:p>
                <a:pPr lvl="1"/>
                <a:r>
                  <a:rPr lang="en-US" altLang="en-US" sz="2000" dirty="0"/>
                  <a:t>Don’t have to know the mapping function </a:t>
                </a:r>
                <a14:m>
                  <m:oMath xmlns:m="http://schemas.openxmlformats.org/officeDocument/2006/math">
                    <m:r>
                      <a:rPr lang="en-US" alt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altLang="en-US" sz="2000" dirty="0"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en-US" sz="2000" dirty="0">
                    <a:sym typeface="Symbol" panose="05050102010706020507" pitchFamily="18" charset="2"/>
                  </a:rPr>
                  <a:t>Computing dot product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  <m:d>
                          <m:dPr>
                            <m:ctrlPr>
                              <a:rPr lang="en-US" alt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r>
                          <a:rPr lang="en-US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  <m:r>
                          <a:rPr lang="en-US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alt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>
                    <a:sym typeface="Symbol" panose="05050102010706020507" pitchFamily="18" charset="2"/>
                  </a:rPr>
                  <a:t> in the original space avoids curse of dimensionality</a:t>
                </a:r>
              </a:p>
              <a:p>
                <a:r>
                  <a:rPr lang="en-US" altLang="en-US" sz="2000" dirty="0">
                    <a:sym typeface="Symbol" panose="05050102010706020507" pitchFamily="18" charset="2"/>
                  </a:rPr>
                  <a:t>Not all functions can be kernels</a:t>
                </a:r>
              </a:p>
              <a:p>
                <a:pPr lvl="1"/>
                <a:r>
                  <a:rPr lang="en-US" altLang="en-US" sz="2000" dirty="0">
                    <a:sym typeface="Symbol" panose="05050102010706020507" pitchFamily="18" charset="2"/>
                  </a:rPr>
                  <a:t>Must make sure there is a corresponding  in some high-dimensional space</a:t>
                </a:r>
              </a:p>
              <a:p>
                <a:pPr lvl="1"/>
                <a:r>
                  <a:rPr lang="en-US" altLang="en-US" sz="2000" dirty="0">
                    <a:sym typeface="Symbol" panose="05050102010706020507" pitchFamily="18" charset="2"/>
                  </a:rPr>
                  <a:t>Mercer’s theorem (see textbook)</a:t>
                </a:r>
              </a:p>
            </p:txBody>
          </p:sp>
        </mc:Choice>
        <mc:Fallback xmlns="">
          <p:sp>
            <p:nvSpPr>
              <p:cNvPr id="2662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6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SVM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9982200" cy="4419600"/>
          </a:xfrm>
        </p:spPr>
        <p:txBody>
          <a:bodyPr>
            <a:normAutofit fontScale="92500"/>
          </a:bodyPr>
          <a:lstStyle/>
          <a:p>
            <a:pPr marL="0" lvl="1" indent="0">
              <a:lnSpc>
                <a:spcPct val="120000"/>
              </a:lnSpc>
              <a:spcAft>
                <a:spcPts val="300"/>
              </a:spcAft>
              <a:buNone/>
            </a:pPr>
            <a:endParaRPr lang="en-US" altLang="en-US" sz="2400" dirty="0"/>
          </a:p>
          <a:p>
            <a:pPr marL="342900" indent="-3429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Robust to noise</a:t>
            </a:r>
          </a:p>
          <a:p>
            <a:pPr marL="342900" indent="-3429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Overfitting is handled by maximizing the margin of the decision boundary, </a:t>
            </a:r>
          </a:p>
          <a:p>
            <a:pPr marL="342900" indent="-3429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SVM can handle irrelevant and redundant attributes better than many other techniques</a:t>
            </a:r>
          </a:p>
          <a:p>
            <a:pPr marL="342900" indent="-3429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The user needs to provide the type of kernel function and cost function</a:t>
            </a:r>
          </a:p>
          <a:p>
            <a:pPr marL="342900" indent="-342900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Difficult to handle missing values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27">
            <a:extLst>
              <a:ext uri="{FF2B5EF4-FFF2-40B4-BE49-F238E27FC236}">
                <a16:creationId xmlns:a16="http://schemas.microsoft.com/office/drawing/2014/main" id="{F66442BA-5953-4926-A18C-9B3949130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630488"/>
            <a:ext cx="485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4800" b="0" dirty="0"/>
              <a:t>Ensemble Techniques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03B55-6920-E46B-4202-8290D6653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2678140"/>
            <a:ext cx="2413000" cy="2413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68E4C7B-626C-26F5-B6AA-55728B27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5B1F0D2-9F5A-4BBF-A0A7-5A3A991C7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Ensemble Methods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1C89AE9-2F86-4419-BB4E-E4AE6E2327D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Construct a </a:t>
            </a:r>
            <a:r>
              <a:rPr lang="en-US" altLang="en-US" sz="2400" b="1" dirty="0">
                <a:solidFill>
                  <a:srgbClr val="FF0000"/>
                </a:solidFill>
              </a:rPr>
              <a:t>set</a:t>
            </a:r>
            <a:r>
              <a:rPr lang="en-US" altLang="en-US" sz="2400" dirty="0"/>
              <a:t> of </a:t>
            </a:r>
            <a:r>
              <a:rPr lang="en-US" altLang="en-US" sz="2400" dirty="0">
                <a:solidFill>
                  <a:srgbClr val="FF0000"/>
                </a:solidFill>
              </a:rPr>
              <a:t>base classifiers </a:t>
            </a:r>
            <a:r>
              <a:rPr lang="en-US" altLang="en-US" sz="2400" dirty="0"/>
              <a:t>learned from the training data</a:t>
            </a:r>
          </a:p>
          <a:p>
            <a:endParaRPr lang="en-US" altLang="en-US" sz="2400" dirty="0"/>
          </a:p>
          <a:p>
            <a:r>
              <a:rPr lang="en-US" altLang="en-US" sz="2400" dirty="0"/>
              <a:t>Predict class label of test records by </a:t>
            </a:r>
            <a:r>
              <a:rPr lang="en-US" altLang="en-US" sz="2400" b="1" dirty="0">
                <a:solidFill>
                  <a:srgbClr val="0070C0"/>
                </a:solidFill>
              </a:rPr>
              <a:t>combining the predictions </a:t>
            </a:r>
            <a:r>
              <a:rPr lang="en-US" altLang="en-US" sz="2400" dirty="0"/>
              <a:t>made by multiple classifiers (e.g., by taking majority vote)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EE414-AE27-A99B-C384-F7849395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30" y="1668493"/>
            <a:ext cx="889000" cy="889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89DD0-166C-F6DC-BD23-AE4378DF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830" y="1688371"/>
            <a:ext cx="889000" cy="88900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99D7E-8175-BABC-67A4-BC85137F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42" y="1688371"/>
            <a:ext cx="889000" cy="88900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D7418A-FE22-A36A-6E63-93C6791B8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854" y="1688371"/>
            <a:ext cx="889000" cy="88900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D8A682-C046-44E9-8206-E7971C1B8DC0}"/>
              </a:ext>
            </a:extLst>
          </p:cNvPr>
          <p:cNvSpPr/>
          <p:nvPr/>
        </p:nvSpPr>
        <p:spPr>
          <a:xfrm>
            <a:off x="7010400" y="3200400"/>
            <a:ext cx="3668954" cy="1143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Combination rule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26D357-6366-26F3-A478-E50B8D265E83}"/>
              </a:ext>
            </a:extLst>
          </p:cNvPr>
          <p:cNvSpPr/>
          <p:nvPr/>
        </p:nvSpPr>
        <p:spPr>
          <a:xfrm>
            <a:off x="7633953" y="4923866"/>
            <a:ext cx="2449754" cy="67937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B826B1C-E191-4B17-94A4-204D7E95A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 Approach of Ensemble Learning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A8CB0D-C0D4-32F7-62E5-6F32C1DB89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880100" cy="4601748"/>
          </a:xfrm>
        </p:spPr>
        <p:txBody>
          <a:bodyPr>
            <a:noAutofit/>
          </a:bodyPr>
          <a:lstStyle/>
          <a:p>
            <a:r>
              <a:rPr lang="en-US" sz="1800" dirty="0"/>
              <a:t>The ensemble of classifiers can be constructed in many 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By manipulating the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By manipulating the input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BX10"/>
              </a:rPr>
              <a:t>By manipulating the class labels 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By manipulating the learning algorithm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The first three approaches are generic methods that are applicable to any classifier, whereas the fourth approach depends on the type of classifier used.</a:t>
            </a:r>
          </a:p>
        </p:txBody>
      </p:sp>
      <p:pic>
        <p:nvPicPr>
          <p:cNvPr id="13316" name="Picture 6">
            <a:extLst>
              <a:ext uri="{FF2B5EF4-FFF2-40B4-BE49-F238E27FC236}">
                <a16:creationId xmlns:a16="http://schemas.microsoft.com/office/drawing/2014/main" id="{9A257B3B-C337-4D47-8C42-FB02E31D4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78" y="1350996"/>
            <a:ext cx="4949444" cy="3079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7">
            <a:extLst>
              <a:ext uri="{FF2B5EF4-FFF2-40B4-BE49-F238E27FC236}">
                <a16:creationId xmlns:a16="http://schemas.microsoft.com/office/drawing/2014/main" id="{374BC95F-9831-470B-93A5-1C7C53FCB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582421"/>
            <a:ext cx="5638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Using majority vote or weighted majority vote 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(weighted according to their accuracy or relevance)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FD16A6-AE73-4E81-0596-89D1BA7C6128}"/>
                  </a:ext>
                </a:extLst>
              </p:cNvPr>
              <p:cNvSpPr txBox="1"/>
              <p:nvPr/>
            </p:nvSpPr>
            <p:spPr>
              <a:xfrm>
                <a:off x="6877794" y="5497813"/>
                <a:ext cx="4669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),...,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FD16A6-AE73-4E81-0596-89D1BA7C6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794" y="5497813"/>
                <a:ext cx="4669548" cy="369332"/>
              </a:xfrm>
              <a:prstGeom prst="rect">
                <a:avLst/>
              </a:prstGeom>
              <a:blipFill>
                <a:blip r:embed="rId3"/>
                <a:stretch>
                  <a:fillRect t="-23333" r="-2439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65C3339-41A0-41C4-9773-3785BC5EF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099" y="368300"/>
            <a:ext cx="11040533" cy="533400"/>
          </a:xfrm>
        </p:spPr>
        <p:txBody>
          <a:bodyPr/>
          <a:lstStyle/>
          <a:p>
            <a:r>
              <a:rPr lang="en-US" altLang="en-US" sz="2800" dirty="0"/>
              <a:t>Example: Why Do Ensemble Methods Work?</a:t>
            </a:r>
          </a:p>
        </p:txBody>
      </p:sp>
      <p:pic>
        <p:nvPicPr>
          <p:cNvPr id="8195" name="Rectangle 3">
            <a:extLst>
              <a:ext uri="{FF2B5EF4-FFF2-40B4-BE49-F238E27FC236}">
                <a16:creationId xmlns:a16="http://schemas.microsoft.com/office/drawing/2014/main" id="{69A20DE4-0B8B-4B99-A87D-020BBB71EF0E}"/>
              </a:ext>
            </a:extLst>
          </p:cNvPr>
          <p:cNvPicPr>
            <a:picLocks noGrp="1" noChangeAspect="1"/>
          </p:cNvPicPr>
          <p:nvPr>
            <p:ph type="body"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900" y="1443597"/>
            <a:ext cx="6629400" cy="40958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D6FA5-9C77-4143-9A4E-94401FF2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9" y="5105400"/>
            <a:ext cx="54768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3986E40-BDFB-4C73-B450-6B4C8B860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8000" y="431922"/>
            <a:ext cx="11040533" cy="533400"/>
          </a:xfrm>
        </p:spPr>
        <p:txBody>
          <a:bodyPr/>
          <a:lstStyle/>
          <a:p>
            <a:r>
              <a:rPr lang="en-US" altLang="en-US" sz="2800" dirty="0"/>
              <a:t>Necessary Conditions for Ensemble Methods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FA4EC1F-C8DF-4052-B7EE-8744BA2353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84686"/>
            <a:ext cx="5435600" cy="4114800"/>
          </a:xfrm>
        </p:spPr>
        <p:txBody>
          <a:bodyPr/>
          <a:lstStyle/>
          <a:p>
            <a:r>
              <a:rPr lang="en-US" altLang="en-US" sz="2400" dirty="0"/>
              <a:t>Ensemble Methods work better than a single base classifier if:</a:t>
            </a:r>
          </a:p>
          <a:p>
            <a:pPr marL="965200" lvl="1" indent="-457200">
              <a:buFont typeface="Tahoma" panose="020B0604030504040204" pitchFamily="34" charset="0"/>
              <a:buAutoNum type="arabicPeriod"/>
            </a:pPr>
            <a:r>
              <a:rPr lang="en-US" altLang="en-US" sz="2400" dirty="0"/>
              <a:t>All base classifiers are independent of each other</a:t>
            </a:r>
          </a:p>
          <a:p>
            <a:pPr marL="965200" lvl="1" indent="-457200">
              <a:buFont typeface="Tahoma" panose="020B0604030504040204" pitchFamily="34" charset="0"/>
              <a:buAutoNum type="arabicPeriod"/>
            </a:pPr>
            <a:r>
              <a:rPr lang="en-US" altLang="en-US" sz="2400" dirty="0"/>
              <a:t>All base classifiers perform better than random guessing (error rate &lt; 0.5 for binary classification)</a:t>
            </a:r>
          </a:p>
          <a:p>
            <a:pPr marL="965200" lvl="1" indent="-457200">
              <a:buFont typeface="Tahoma" panose="020B0604030504040204" pitchFamily="34" charset="0"/>
              <a:buAutoNum type="arabicPeriod"/>
            </a:pPr>
            <a:endParaRPr lang="en-US" altLang="en-US" sz="2400" dirty="0"/>
          </a:p>
          <a:p>
            <a:endParaRPr lang="en-US" altLang="en-US" sz="2400" dirty="0"/>
          </a:p>
        </p:txBody>
      </p:sp>
      <p:pic>
        <p:nvPicPr>
          <p:cNvPr id="9220" name="Picture 6">
            <a:extLst>
              <a:ext uri="{FF2B5EF4-FFF2-40B4-BE49-F238E27FC236}">
                <a16:creationId xmlns:a16="http://schemas.microsoft.com/office/drawing/2014/main" id="{514BBE49-D5CB-4CE0-96B4-294DB21CF0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00" y="3200400"/>
            <a:ext cx="4083050" cy="3062288"/>
          </a:xfr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7C410-B5B1-4600-BDFD-81C12EBF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10/11/2021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65034-F6B7-6346-90DD-68183D3F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F29A70-DDBA-4B09-A7A6-FA656E3CB308}" type="slidenum">
              <a:rPr lang="en-US" altLang="en-US" sz="1200">
                <a:solidFill>
                  <a:srgbClr val="898989"/>
                </a:solidFill>
              </a:rPr>
              <a:pPr/>
              <a:t>107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222" name="TextBox 4">
            <a:extLst>
              <a:ext uri="{FF2B5EF4-FFF2-40B4-BE49-F238E27FC236}">
                <a16:creationId xmlns:a16="http://schemas.microsoft.com/office/drawing/2014/main" id="{9A6366A3-EDDE-4507-9712-D8A580F23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1752600"/>
            <a:ext cx="3200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b="0" dirty="0"/>
              <a:t>Classification error for an ensemble of 25 base classifiers, assuming their errors are uncorrelated.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F4B0C44D-5683-46A4-A364-AC91BD3FF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0728" y="402402"/>
            <a:ext cx="11210544" cy="557784"/>
          </a:xfrm>
        </p:spPr>
        <p:txBody>
          <a:bodyPr/>
          <a:lstStyle/>
          <a:p>
            <a:r>
              <a:rPr lang="en-US" altLang="en-US" dirty="0"/>
              <a:t>Rationale for Ensemble Learning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7851C7A2-7205-4908-A040-4FBDFB97C2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174750"/>
            <a:ext cx="8280400" cy="5181600"/>
          </a:xfrm>
        </p:spPr>
        <p:txBody>
          <a:bodyPr/>
          <a:lstStyle/>
          <a:p>
            <a:r>
              <a:rPr lang="en-US" altLang="en-US" dirty="0"/>
              <a:t>Ensemble Methods work best with </a:t>
            </a:r>
            <a:r>
              <a:rPr lang="en-US" altLang="en-US" b="1" dirty="0"/>
              <a:t>unstable</a:t>
            </a:r>
            <a:r>
              <a:rPr lang="en-US" altLang="en-US" dirty="0"/>
              <a:t> </a:t>
            </a:r>
            <a:r>
              <a:rPr lang="en-US" altLang="en-US" b="1" dirty="0"/>
              <a:t>base classifiers</a:t>
            </a:r>
          </a:p>
          <a:p>
            <a:pPr lvl="1"/>
            <a:r>
              <a:rPr lang="en-US" altLang="en-US" sz="2400" dirty="0"/>
              <a:t>Classifiers that are sensitive to minor perturbations in training set, due to </a:t>
            </a:r>
            <a:r>
              <a:rPr lang="en-US" altLang="en-US" sz="2400" i="1" dirty="0"/>
              <a:t>high model complexity</a:t>
            </a:r>
          </a:p>
          <a:p>
            <a:pPr lvl="1"/>
            <a:r>
              <a:rPr lang="en-US" altLang="en-US" sz="2400" dirty="0"/>
              <a:t>Examples: Unpruned decision trees, ANNs, …</a:t>
            </a:r>
          </a:p>
          <a:p>
            <a:pPr lvl="1"/>
            <a:endParaRPr lang="en-US" altLang="en-US" sz="24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8A24A3D2-153C-417A-9747-EC9DD9274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Content Placeholder 2">
                <a:extLst>
                  <a:ext uri="{FF2B5EF4-FFF2-40B4-BE49-F238E27FC236}">
                    <a16:creationId xmlns:a16="http://schemas.microsoft.com/office/drawing/2014/main" id="{5026013A-4F88-480C-99A7-0591A9A9720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44500" y="2152650"/>
                <a:ext cx="6028943" cy="3352800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rgbClr val="7030A0"/>
                    </a:solidFill>
                    <a:latin typeface="CMR10"/>
                  </a:rPr>
                  <a:t>N</a:t>
                </a:r>
                <a:r>
                  <a:rPr lang="en-GB" sz="1800" dirty="0">
                    <a:solidFill>
                      <a:srgbClr val="7030A0"/>
                    </a:solidFill>
                    <a:effectLst/>
                    <a:latin typeface="CMR10"/>
                  </a:rPr>
                  <a:t>oise</a:t>
                </a:r>
                <a:r>
                  <a:rPr lang="en-GB" sz="1800" dirty="0">
                    <a:effectLst/>
                    <a:latin typeface="CMR10"/>
                  </a:rPr>
                  <a:t> term is intrinsic to the target class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accent6">
                        <a:lumMod val="75000"/>
                      </a:schemeClr>
                    </a:solidFill>
                    <a:latin typeface="CMR10"/>
                  </a:rPr>
                  <a:t>B</a:t>
                </a:r>
                <a:r>
                  <a:rPr lang="en-GB" sz="180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MR10"/>
                  </a:rPr>
                  <a:t>ias</a:t>
                </a:r>
                <a:r>
                  <a:rPr lang="en-GB" sz="1800" dirty="0">
                    <a:effectLst/>
                    <a:latin typeface="CMR10"/>
                  </a:rPr>
                  <a:t> and </a:t>
                </a:r>
                <a:r>
                  <a:rPr lang="en-GB" sz="1800" b="1" dirty="0">
                    <a:solidFill>
                      <a:srgbClr val="FFC000"/>
                    </a:solidFill>
                    <a:effectLst/>
                    <a:latin typeface="CMR10"/>
                  </a:rPr>
                  <a:t>Variance</a:t>
                </a:r>
                <a:r>
                  <a:rPr lang="en-GB" sz="1800" dirty="0">
                    <a:effectLst/>
                    <a:latin typeface="CMR10"/>
                  </a:rPr>
                  <a:t> terms depend on the choice of the classification model </a:t>
                </a:r>
                <a:endParaRPr lang="en-US" sz="2000" dirty="0">
                  <a:effectLst/>
                  <a:latin typeface="CMR10"/>
                </a:endParaRPr>
              </a:p>
              <a:p>
                <a:pPr marL="569214" lvl="1" indent="-285750"/>
                <a:r>
                  <a:rPr lang="en-GB" sz="1400" b="1" dirty="0">
                    <a:solidFill>
                      <a:schemeClr val="accent6">
                        <a:lumMod val="75000"/>
                      </a:schemeClr>
                    </a:solidFill>
                    <a:latin typeface="CMR10"/>
                  </a:rPr>
                  <a:t>B</a:t>
                </a:r>
                <a:r>
                  <a:rPr lang="en-GB" sz="1400" b="1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CMR10"/>
                  </a:rPr>
                  <a:t>ias</a:t>
                </a:r>
                <a:r>
                  <a:rPr lang="en-GB" sz="1400" dirty="0">
                    <a:effectLst/>
                    <a:latin typeface="CMR10"/>
                  </a:rPr>
                  <a:t> of a model represents how close the average prediction of the model is to the average target </a:t>
                </a:r>
                <a:endParaRPr lang="en-GB" sz="1400" dirty="0"/>
              </a:p>
              <a:p>
                <a:pPr marL="569214" lvl="1" indent="-285750"/>
                <a:r>
                  <a:rPr lang="en-GB" sz="1400" b="1" dirty="0">
                    <a:solidFill>
                      <a:srgbClr val="FFC000"/>
                    </a:solidFill>
                    <a:latin typeface="CMR10"/>
                  </a:rPr>
                  <a:t>V</a:t>
                </a:r>
                <a:r>
                  <a:rPr lang="en-GB" sz="1400" b="1" dirty="0">
                    <a:solidFill>
                      <a:srgbClr val="FFC000"/>
                    </a:solidFill>
                    <a:effectLst/>
                    <a:latin typeface="CMR10"/>
                  </a:rPr>
                  <a:t>ariance</a:t>
                </a:r>
                <a:r>
                  <a:rPr lang="en-GB" sz="1400" dirty="0">
                    <a:effectLst/>
                    <a:latin typeface="CMR10"/>
                  </a:rPr>
                  <a:t> of a model captures the </a:t>
                </a:r>
                <a:r>
                  <a:rPr lang="en-GB" sz="1400" dirty="0">
                    <a:effectLst/>
                    <a:latin typeface="CMTI10"/>
                  </a:rPr>
                  <a:t>stability </a:t>
                </a:r>
                <a:r>
                  <a:rPr lang="en-GB" sz="1400" dirty="0">
                    <a:effectLst/>
                    <a:latin typeface="CMR10"/>
                  </a:rPr>
                  <a:t>of its predictions</a:t>
                </a:r>
                <a:endParaRPr lang="en-US" altLang="en-US" sz="2000" dirty="0"/>
              </a:p>
              <a:p>
                <a:r>
                  <a:rPr lang="en-US" altLang="en-US" sz="2000" dirty="0"/>
                  <a:t>For classification, the generalization error of model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000" dirty="0"/>
                  <a:t> can be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𝑔𝑒𝑛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𝑏𝑖𝑎𝑠</m:t>
                      </m:r>
                      <m:d>
                        <m:d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11267" name="Content Placeholder 2">
                <a:extLst>
                  <a:ext uri="{FF2B5EF4-FFF2-40B4-BE49-F238E27FC236}">
                    <a16:creationId xmlns:a16="http://schemas.microsoft.com/office/drawing/2014/main" id="{5026013A-4F88-480C-99A7-0591A9A97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500" y="2152650"/>
                <a:ext cx="6028943" cy="3352800"/>
              </a:xfrm>
              <a:blipFill>
                <a:blip r:embed="rId2"/>
                <a:stretch>
                  <a:fillRect l="-1263" t="-755" b="-13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9" name="Picture 6">
            <a:extLst>
              <a:ext uri="{FF2B5EF4-FFF2-40B4-BE49-F238E27FC236}">
                <a16:creationId xmlns:a16="http://schemas.microsoft.com/office/drawing/2014/main" id="{DEDB8E34-F0C0-4287-A586-F6E639A49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878" y="2819400"/>
            <a:ext cx="592772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3291EF-5F04-C3A9-8A60-92729132A3CD}"/>
              </a:ext>
            </a:extLst>
          </p:cNvPr>
          <p:cNvSpPr txBox="1">
            <a:spLocks noChangeArrowheads="1"/>
          </p:cNvSpPr>
          <p:nvPr/>
        </p:nvSpPr>
        <p:spPr>
          <a:xfrm>
            <a:off x="448056" y="1295400"/>
            <a:ext cx="11295888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000" dirty="0"/>
              <a:t>Bias-variance decomposition is a formal method for </a:t>
            </a:r>
            <a:r>
              <a:rPr lang="en-GB" altLang="en-US" sz="2000" dirty="0" err="1"/>
              <a:t>analyzing</a:t>
            </a:r>
            <a:r>
              <a:rPr lang="en-GB" altLang="en-US" sz="2000" dirty="0"/>
              <a:t> the generalization error of a predictive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93F440C-A7FF-4C29-AF1E-D9941D7E3F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3314" name="Line 4">
            <a:extLst>
              <a:ext uri="{FF2B5EF4-FFF2-40B4-BE49-F238E27FC236}">
                <a16:creationId xmlns:a16="http://schemas.microsoft.com/office/drawing/2014/main" id="{CFC0DAF7-E76C-4164-A894-8C2200D7EF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Line 5">
            <a:extLst>
              <a:ext uri="{FF2B5EF4-FFF2-40B4-BE49-F238E27FC236}">
                <a16:creationId xmlns:a16="http://schemas.microsoft.com/office/drawing/2014/main" id="{1B5551FD-831B-4051-B976-C0188C3479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2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6" name="Line 6">
            <a:extLst>
              <a:ext uri="{FF2B5EF4-FFF2-40B4-BE49-F238E27FC236}">
                <a16:creationId xmlns:a16="http://schemas.microsoft.com/office/drawing/2014/main" id="{9A677CE6-2592-42D4-A961-C0B5CD7A50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0963" y="3576639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Line 7">
            <a:extLst>
              <a:ext uri="{FF2B5EF4-FFF2-40B4-BE49-F238E27FC236}">
                <a16:creationId xmlns:a16="http://schemas.microsoft.com/office/drawing/2014/main" id="{48D37305-03FC-4BD1-825A-70DF78884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1" y="3576639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Line 8">
            <a:extLst>
              <a:ext uri="{FF2B5EF4-FFF2-40B4-BE49-F238E27FC236}">
                <a16:creationId xmlns:a16="http://schemas.microsoft.com/office/drawing/2014/main" id="{50A242D3-4622-4F29-B478-5C1B4AABC6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763" y="2686051"/>
            <a:ext cx="620712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Line 9">
            <a:extLst>
              <a:ext uri="{FF2B5EF4-FFF2-40B4-BE49-F238E27FC236}">
                <a16:creationId xmlns:a16="http://schemas.microsoft.com/office/drawing/2014/main" id="{722DF2CF-AB55-4719-9627-F4173FB509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3814" y="2686051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Text Box 10">
            <a:extLst>
              <a:ext uri="{FF2B5EF4-FFF2-40B4-BE49-F238E27FC236}">
                <a16:creationId xmlns:a16="http://schemas.microsoft.com/office/drawing/2014/main" id="{E40FFE86-B022-4A6D-A22F-D83931FDA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Home Owner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21" name="Text Box 11">
            <a:extLst>
              <a:ext uri="{FF2B5EF4-FFF2-40B4-BE49-F238E27FC236}">
                <a16:creationId xmlns:a16="http://schemas.microsoft.com/office/drawing/2014/main" id="{19C6115C-3279-47CD-9F07-F1801EE01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22" name="Text Box 12">
            <a:extLst>
              <a:ext uri="{FF2B5EF4-FFF2-40B4-BE49-F238E27FC236}">
                <a16:creationId xmlns:a16="http://schemas.microsoft.com/office/drawing/2014/main" id="{C2A590CE-1DF4-44AA-B236-D5AD95A8C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Income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23" name="AutoShape 13">
            <a:extLst>
              <a:ext uri="{FF2B5EF4-FFF2-40B4-BE49-F238E27FC236}">
                <a16:creationId xmlns:a16="http://schemas.microsoft.com/office/drawing/2014/main" id="{F55B3DDD-8639-4610-AA1D-2CB767D5F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3324" name="Text Box 14">
            <a:extLst>
              <a:ext uri="{FF2B5EF4-FFF2-40B4-BE49-F238E27FC236}">
                <a16:creationId xmlns:a16="http://schemas.microsoft.com/office/drawing/2014/main" id="{AAC0AFE7-0E5C-4AB6-B383-2C061531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25" name="AutoShape 15">
            <a:extLst>
              <a:ext uri="{FF2B5EF4-FFF2-40B4-BE49-F238E27FC236}">
                <a16:creationId xmlns:a16="http://schemas.microsoft.com/office/drawing/2014/main" id="{1B9D66AF-CABC-4572-A16C-774CE7ABC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3326" name="Text Box 16">
            <a:extLst>
              <a:ext uri="{FF2B5EF4-FFF2-40B4-BE49-F238E27FC236}">
                <a16:creationId xmlns:a16="http://schemas.microsoft.com/office/drawing/2014/main" id="{BB77729D-AFD5-4809-908B-6A802807C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27" name="AutoShape 17">
            <a:extLst>
              <a:ext uri="{FF2B5EF4-FFF2-40B4-BE49-F238E27FC236}">
                <a16:creationId xmlns:a16="http://schemas.microsoft.com/office/drawing/2014/main" id="{F0191F06-4203-4D45-B4BB-6DC436BDD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3328" name="Text Box 18">
            <a:extLst>
              <a:ext uri="{FF2B5EF4-FFF2-40B4-BE49-F238E27FC236}">
                <a16:creationId xmlns:a16="http://schemas.microsoft.com/office/drawing/2014/main" id="{239E30DB-07DB-4185-84D3-11CFE62AC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rgbClr val="00FFFF"/>
              </a:solidFill>
            </a:endParaRPr>
          </a:p>
        </p:txBody>
      </p:sp>
      <p:sp>
        <p:nvSpPr>
          <p:cNvPr id="13329" name="AutoShape 19">
            <a:extLst>
              <a:ext uri="{FF2B5EF4-FFF2-40B4-BE49-F238E27FC236}">
                <a16:creationId xmlns:a16="http://schemas.microsoft.com/office/drawing/2014/main" id="{08C2382E-94DD-4EC0-AD4F-D3A899D1C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3330" name="Text Box 20">
            <a:extLst>
              <a:ext uri="{FF2B5EF4-FFF2-40B4-BE49-F238E27FC236}">
                <a16:creationId xmlns:a16="http://schemas.microsoft.com/office/drawing/2014/main" id="{A3DDA5F8-878E-4097-9812-2723A5863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31" name="Text Box 21">
            <a:extLst>
              <a:ext uri="{FF2B5EF4-FFF2-40B4-BE49-F238E27FC236}">
                <a16:creationId xmlns:a16="http://schemas.microsoft.com/office/drawing/2014/main" id="{B54E08F5-7FC2-4D95-BCA4-3A35A3E6E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32" name="Text Box 22">
            <a:extLst>
              <a:ext uri="{FF2B5EF4-FFF2-40B4-BE49-F238E27FC236}">
                <a16:creationId xmlns:a16="http://schemas.microsoft.com/office/drawing/2014/main" id="{9F560FD4-62BF-4CB3-9EEF-FB4E379CE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33" name="Text Box 23">
            <a:extLst>
              <a:ext uri="{FF2B5EF4-FFF2-40B4-BE49-F238E27FC236}">
                <a16:creationId xmlns:a16="http://schemas.microsoft.com/office/drawing/2014/main" id="{63C2302F-E2CA-46A9-9309-D0BE62879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Married</a:t>
            </a:r>
            <a:r>
              <a:rPr lang="en-US" alt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3334" name="Text Box 24">
            <a:extLst>
              <a:ext uri="{FF2B5EF4-FFF2-40B4-BE49-F238E27FC236}">
                <a16:creationId xmlns:a16="http://schemas.microsoft.com/office/drawing/2014/main" id="{382E0DD5-9B29-4715-8D61-DFD0959DE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Single, Divorced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35" name="Text Box 25">
            <a:extLst>
              <a:ext uri="{FF2B5EF4-FFF2-40B4-BE49-F238E27FC236}">
                <a16:creationId xmlns:a16="http://schemas.microsoft.com/office/drawing/2014/main" id="{BF0B5846-FFB1-496B-8B3E-C3E94539D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&lt;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3336" name="Text Box 26">
            <a:extLst>
              <a:ext uri="{FF2B5EF4-FFF2-40B4-BE49-F238E27FC236}">
                <a16:creationId xmlns:a16="http://schemas.microsoft.com/office/drawing/2014/main" id="{8A906DD0-E22C-4E65-A9D3-069F2433F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&gt;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13337" name="Object 27">
            <a:extLst>
              <a:ext uri="{FF2B5EF4-FFF2-40B4-BE49-F238E27FC236}">
                <a16:creationId xmlns:a16="http://schemas.microsoft.com/office/drawing/2014/main" id="{390683B0-1366-48D5-BB95-E00CDC45E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751755"/>
              </p:ext>
            </p:extLst>
          </p:nvPr>
        </p:nvGraphicFramePr>
        <p:xfrm>
          <a:off x="6481763" y="1604963"/>
          <a:ext cx="3586162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092700" imgH="1562100" progId="Word.Document.8">
                  <p:embed/>
                </p:oleObj>
              </mc:Choice>
              <mc:Fallback>
                <p:oleObj name="Document" r:id="rId2" imgW="5092700" imgH="1562100" progId="Word.Document.8">
                  <p:embed/>
                  <p:pic>
                    <p:nvPicPr>
                      <p:cNvPr id="13337" name="Object 27">
                        <a:extLst>
                          <a:ext uri="{FF2B5EF4-FFF2-40B4-BE49-F238E27FC236}">
                            <a16:creationId xmlns:a16="http://schemas.microsoft.com/office/drawing/2014/main" id="{390683B0-1366-48D5-BB95-E00CDC45E6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604963"/>
                        <a:ext cx="3586162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8" name="Text Box 28">
            <a:extLst>
              <a:ext uri="{FF2B5EF4-FFF2-40B4-BE49-F238E27FC236}">
                <a16:creationId xmlns:a16="http://schemas.microsoft.com/office/drawing/2014/main" id="{22EB3426-7C8C-4EFB-80E3-387660545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 b="0">
              <a:solidFill>
                <a:schemeClr val="bg2"/>
              </a:solidFill>
            </a:endParaRPr>
          </a:p>
        </p:txBody>
      </p:sp>
      <p:sp>
        <p:nvSpPr>
          <p:cNvPr id="13339" name="Text Box 29">
            <a:extLst>
              <a:ext uri="{FF2B5EF4-FFF2-40B4-BE49-F238E27FC236}">
                <a16:creationId xmlns:a16="http://schemas.microsoft.com/office/drawing/2014/main" id="{4838A494-6BD8-4485-B9F4-C8CF3D0BF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447800"/>
            <a:ext cx="3429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 b="0"/>
              <a:t>Start from the root of tree.</a:t>
            </a:r>
          </a:p>
        </p:txBody>
      </p:sp>
      <p:sp>
        <p:nvSpPr>
          <p:cNvPr id="13340" name="Line 30">
            <a:extLst>
              <a:ext uri="{FF2B5EF4-FFF2-40B4-BE49-F238E27FC236}">
                <a16:creationId xmlns:a16="http://schemas.microsoft.com/office/drawing/2014/main" id="{34A5AE84-2733-4E41-8F86-DB7E5F43B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828800"/>
            <a:ext cx="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9609185C-C09E-42DA-9A93-583717B5D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Bias-Variance Trade-off and Overfitting 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61B90608-EC45-43B3-BFAF-D0CC633F4C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1077" y="1440972"/>
            <a:ext cx="5027723" cy="4578827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Ensemble methods try to </a:t>
            </a:r>
            <a:r>
              <a:rPr lang="en-US" altLang="en-US" sz="2000" dirty="0">
                <a:solidFill>
                  <a:srgbClr val="FF0000"/>
                </a:solidFill>
              </a:rPr>
              <a:t>reduce the variance </a:t>
            </a:r>
            <a:r>
              <a:rPr lang="en-US" altLang="en-US" sz="2000" dirty="0"/>
              <a:t>of complex models (with low bias) by </a:t>
            </a:r>
            <a:r>
              <a:rPr lang="en-US" altLang="en-US" sz="2000" b="1" i="1" dirty="0">
                <a:solidFill>
                  <a:srgbClr val="0070C0"/>
                </a:solidFill>
              </a:rPr>
              <a:t>aggregating</a:t>
            </a:r>
            <a:r>
              <a:rPr lang="en-US" altLang="en-US" sz="2000" i="1" dirty="0"/>
              <a:t> </a:t>
            </a:r>
            <a:r>
              <a:rPr lang="en-US" altLang="en-US" sz="2000" dirty="0"/>
              <a:t>responses of multiple base classifiers (</a:t>
            </a:r>
            <a:r>
              <a:rPr lang="en-GB" sz="1800" dirty="0">
                <a:effectLst/>
                <a:latin typeface="CMR10"/>
              </a:rPr>
              <a:t>even help in reducing the bias</a:t>
            </a:r>
            <a:r>
              <a:rPr lang="en-US" altLang="en-US" sz="2000" dirty="0"/>
              <a:t>)</a:t>
            </a:r>
          </a:p>
          <a:p>
            <a:endParaRPr lang="en-GB" sz="1800" dirty="0">
              <a:latin typeface="CMR10"/>
            </a:endParaRPr>
          </a:p>
          <a:p>
            <a:r>
              <a:rPr lang="en-GB" sz="1800" dirty="0">
                <a:latin typeface="CMR10"/>
              </a:rPr>
              <a:t>Lo</a:t>
            </a:r>
            <a:r>
              <a:rPr lang="en-GB" sz="1800" dirty="0">
                <a:effectLst/>
                <a:latin typeface="CMR10"/>
              </a:rPr>
              <a:t>w bias but high variance, it can become susceptible to overfitting, </a:t>
            </a:r>
            <a:endParaRPr lang="en-GB" sz="1800" dirty="0">
              <a:latin typeface="CMR10"/>
            </a:endParaRPr>
          </a:p>
          <a:p>
            <a:r>
              <a:rPr lang="en-GB" sz="1800" b="1" dirty="0">
                <a:solidFill>
                  <a:schemeClr val="accent2">
                    <a:lumMod val="75000"/>
                  </a:schemeClr>
                </a:solidFill>
                <a:latin typeface="CMR10"/>
              </a:rPr>
              <a:t>B</a:t>
            </a: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  <a:effectLst/>
                <a:latin typeface="CMR10"/>
              </a:rPr>
              <a:t>ias-Variance trade-off </a:t>
            </a:r>
            <a:r>
              <a:rPr lang="en-GB" sz="1800" dirty="0">
                <a:effectLst/>
                <a:latin typeface="CMR10"/>
              </a:rPr>
              <a:t>can be used to explain why ensemble learning improves the generalization performance of unstable classifiers </a:t>
            </a:r>
            <a:endParaRPr lang="en-GB" sz="2400" dirty="0"/>
          </a:p>
          <a:p>
            <a:endParaRPr lang="en-US" altLang="en-US" sz="2000" dirty="0"/>
          </a:p>
        </p:txBody>
      </p:sp>
      <p:pic>
        <p:nvPicPr>
          <p:cNvPr id="12293" name="Picture 6">
            <a:extLst>
              <a:ext uri="{FF2B5EF4-FFF2-40B4-BE49-F238E27FC236}">
                <a16:creationId xmlns:a16="http://schemas.microsoft.com/office/drawing/2014/main" id="{A7892FA9-2B7A-4D16-886E-17977994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87"/>
          <a:stretch>
            <a:fillRect/>
          </a:stretch>
        </p:blipFill>
        <p:spPr bwMode="auto">
          <a:xfrm>
            <a:off x="5334000" y="1510035"/>
            <a:ext cx="6321044" cy="20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7">
            <a:extLst>
              <a:ext uri="{FF2B5EF4-FFF2-40B4-BE49-F238E27FC236}">
                <a16:creationId xmlns:a16="http://schemas.microsoft.com/office/drawing/2014/main" id="{01CFEFAB-44C9-4D76-89D2-4F041801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53481" r="-2167" b="8223"/>
          <a:stretch>
            <a:fillRect/>
          </a:stretch>
        </p:blipFill>
        <p:spPr bwMode="auto">
          <a:xfrm>
            <a:off x="5638800" y="3957237"/>
            <a:ext cx="6244843" cy="178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Box 8">
            <a:extLst>
              <a:ext uri="{FF2B5EF4-FFF2-40B4-BE49-F238E27FC236}">
                <a16:creationId xmlns:a16="http://schemas.microsoft.com/office/drawing/2014/main" id="{0E9F248A-63F2-4079-A10C-FA13D42F8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365" y="5736201"/>
            <a:ext cx="14959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</a:rPr>
              <a:t>Underfitting</a:t>
            </a:r>
          </a:p>
        </p:txBody>
      </p:sp>
      <p:sp>
        <p:nvSpPr>
          <p:cNvPr id="12296" name="TextBox 10">
            <a:extLst>
              <a:ext uri="{FF2B5EF4-FFF2-40B4-BE49-F238E27FC236}">
                <a16:creationId xmlns:a16="http://schemas.microsoft.com/office/drawing/2014/main" id="{5094D364-7081-40AD-88FB-F0813BF78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365" y="3393179"/>
            <a:ext cx="13516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bg2">
                    <a:lumMod val="50000"/>
                  </a:schemeClr>
                </a:solidFill>
              </a:rPr>
              <a:t>Overfitting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CEBE6F2-EA68-4B04-AA31-6E0DA60C8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(Bootstrap AGGregatING)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715C23C-06AB-4189-A0C9-F408801311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840" y="1302166"/>
            <a:ext cx="11091863" cy="4972826"/>
          </a:xfrm>
        </p:spPr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FFC000"/>
                </a:solidFill>
              </a:rPr>
              <a:t>Bagging</a:t>
            </a:r>
            <a:r>
              <a:rPr lang="en-US" altLang="en-US" dirty="0"/>
              <a:t> (AKA bootstrap aggregating), is a technique that repeatedly </a:t>
            </a:r>
            <a:r>
              <a:rPr lang="en-US" altLang="en-US" i="1" u="sng" dirty="0">
                <a:solidFill>
                  <a:schemeClr val="accent6">
                    <a:lumMod val="75000"/>
                  </a:schemeClr>
                </a:solidFill>
              </a:rPr>
              <a:t>samples</a:t>
            </a:r>
            <a:r>
              <a:rPr lang="en-US" altLang="en-US" dirty="0"/>
              <a:t> (</a:t>
            </a:r>
            <a:r>
              <a:rPr lang="en-US" altLang="en-US" i="1" u="sng" dirty="0">
                <a:solidFill>
                  <a:srgbClr val="0070C0"/>
                </a:solidFill>
              </a:rPr>
              <a:t>with replacement</a:t>
            </a:r>
            <a:r>
              <a:rPr lang="en-US" altLang="en-US" dirty="0"/>
              <a:t>) from a data set according to a </a:t>
            </a:r>
            <a:r>
              <a:rPr lang="en-US" altLang="en-US" u="sng" dirty="0"/>
              <a:t>uniform</a:t>
            </a:r>
            <a:r>
              <a:rPr lang="en-US" altLang="en-US" dirty="0"/>
              <a:t> probability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10"/>
              </a:rPr>
              <a:t>Each bootstrap sample has the </a:t>
            </a:r>
            <a:r>
              <a:rPr lang="en-GB" sz="1800" dirty="0">
                <a:solidFill>
                  <a:srgbClr val="FF0000"/>
                </a:solidFill>
                <a:effectLst/>
                <a:latin typeface="CMR10"/>
              </a:rPr>
              <a:t>same size</a:t>
            </a:r>
            <a:r>
              <a:rPr lang="en-GB" sz="1800" dirty="0">
                <a:effectLst/>
                <a:latin typeface="CMR10"/>
              </a:rPr>
              <a:t> as the </a:t>
            </a:r>
            <a:r>
              <a:rPr lang="en-GB" sz="1800" dirty="0">
                <a:solidFill>
                  <a:srgbClr val="FF0000"/>
                </a:solidFill>
                <a:effectLst/>
                <a:latin typeface="CMR10"/>
              </a:rPr>
              <a:t>original data </a:t>
            </a:r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MR10"/>
              </a:rPr>
              <a:t>S</a:t>
            </a:r>
            <a:r>
              <a:rPr lang="en-GB" sz="1800" dirty="0">
                <a:effectLst/>
                <a:latin typeface="CMR10"/>
              </a:rPr>
              <a:t>ome instances may </a:t>
            </a:r>
            <a:r>
              <a:rPr lang="en-GB" sz="1800" b="1" dirty="0">
                <a:solidFill>
                  <a:srgbClr val="FF0000"/>
                </a:solidFill>
                <a:effectLst/>
                <a:latin typeface="CMR10"/>
              </a:rPr>
              <a:t>appear</a:t>
            </a:r>
            <a:r>
              <a:rPr lang="en-GB" sz="1800" dirty="0">
                <a:solidFill>
                  <a:srgbClr val="FF0000"/>
                </a:solidFill>
                <a:effectLst/>
                <a:latin typeface="CMR10"/>
              </a:rPr>
              <a:t> several times </a:t>
            </a:r>
            <a:r>
              <a:rPr lang="en-GB" sz="1800" dirty="0">
                <a:effectLst/>
                <a:latin typeface="CMR10"/>
              </a:rPr>
              <a:t>in the same training set </a:t>
            </a:r>
            <a:endParaRPr lang="en-US" alt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Probability of a training instance being selected in a bootstrap sample is:</a:t>
            </a:r>
          </a:p>
          <a:p>
            <a:pPr lvl="2">
              <a:spcBef>
                <a:spcPts val="400"/>
              </a:spcBef>
              <a:spcAft>
                <a:spcPts val="600"/>
              </a:spcAft>
            </a:pPr>
            <a:r>
              <a:rPr lang="en-US" altLang="en-US" sz="1500" i="1" dirty="0"/>
              <a:t>1 – (1 - 1/n)</a:t>
            </a:r>
            <a:r>
              <a:rPr lang="en-US" altLang="en-US" sz="1500" i="1" baseline="30000" dirty="0"/>
              <a:t>n </a:t>
            </a:r>
            <a:r>
              <a:rPr lang="en-US" altLang="en-US" sz="1500" i="1" dirty="0"/>
              <a:t> (n: number of training instances)</a:t>
            </a:r>
          </a:p>
          <a:p>
            <a:pPr lvl="2">
              <a:spcBef>
                <a:spcPts val="400"/>
              </a:spcBef>
              <a:spcAft>
                <a:spcPts val="600"/>
              </a:spcAft>
            </a:pPr>
            <a:r>
              <a:rPr lang="en-US" altLang="en-US" sz="1500" i="1" dirty="0"/>
              <a:t>~0.632 when n is large </a:t>
            </a:r>
            <a:endParaRPr lang="en-US" altLang="en-US" sz="1500" dirty="0"/>
          </a:p>
          <a:p>
            <a:pPr marL="0" lvl="1" indent="0">
              <a:buNone/>
            </a:pPr>
            <a:endParaRPr lang="en-US" altLang="en-US" sz="2400" dirty="0"/>
          </a:p>
          <a:p>
            <a:pPr marL="0" lvl="1" indent="0">
              <a:buNone/>
            </a:pPr>
            <a:endParaRPr lang="en-US" altLang="en-US" sz="2400" dirty="0"/>
          </a:p>
          <a:p>
            <a:pPr marL="0" lvl="1" indent="0">
              <a:buNone/>
            </a:pPr>
            <a:r>
              <a:rPr lang="en-US" altLang="en-US" sz="2400" u="sng" dirty="0"/>
              <a:t>Build classifier on each bootstrap sample</a:t>
            </a:r>
          </a:p>
          <a:p>
            <a:pPr lvl="1"/>
            <a:endParaRPr lang="en-US" altLang="en-US" baseline="30000" dirty="0"/>
          </a:p>
        </p:txBody>
      </p:sp>
      <p:pic>
        <p:nvPicPr>
          <p:cNvPr id="15364" name="Picture 289">
            <a:extLst>
              <a:ext uri="{FF2B5EF4-FFF2-40B4-BE49-F238E27FC236}">
                <a16:creationId xmlns:a16="http://schemas.microsoft.com/office/drawing/2014/main" id="{9190130D-032C-4DB7-A8E0-BBF8838652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6500" y="4419600"/>
            <a:ext cx="7239000" cy="852487"/>
          </a:xfr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B0830B1-1991-4C9D-A87E-FB5989D71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Algorithm</a:t>
            </a:r>
          </a:p>
        </p:txBody>
      </p:sp>
      <p:pic>
        <p:nvPicPr>
          <p:cNvPr id="16388" name="Picture 6">
            <a:extLst>
              <a:ext uri="{FF2B5EF4-FFF2-40B4-BE49-F238E27FC236}">
                <a16:creationId xmlns:a16="http://schemas.microsoft.com/office/drawing/2014/main" id="{BC6E3B61-8B02-4A89-ACD5-776CE969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057400"/>
            <a:ext cx="89630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9">
            <a:extLst>
              <a:ext uri="{FF2B5EF4-FFF2-40B4-BE49-F238E27FC236}">
                <a16:creationId xmlns:a16="http://schemas.microsoft.com/office/drawing/2014/main" id="{7BBD9E51-9546-9242-BBB5-A4467432CA5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86856"/>
            <a:ext cx="10406063" cy="49377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/>
              <a:t>Consider 1-dimensional data set: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Classifier is a </a:t>
            </a: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decision stump </a:t>
            </a:r>
            <a:r>
              <a:rPr lang="en-US" altLang="en-US" sz="2400" dirty="0"/>
              <a:t>(decision tree of size 1)</a:t>
            </a:r>
          </a:p>
          <a:p>
            <a:pPr lvl="1">
              <a:defRPr/>
            </a:pPr>
            <a:r>
              <a:rPr lang="en-US" altLang="en-US" sz="2400" dirty="0"/>
              <a:t>Decision rule:  	x </a:t>
            </a:r>
            <a:r>
              <a:rPr lang="en-US" altLang="en-US" sz="2400" dirty="0">
                <a:sym typeface="Symbol" pitchFamily="2" charset="2"/>
              </a:rPr>
              <a:t> k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2" charset="2"/>
              </a:rPr>
              <a:t>versus </a:t>
            </a:r>
            <a:r>
              <a:rPr lang="en-US" altLang="en-US" sz="2400" dirty="0"/>
              <a:t>x &gt; k</a:t>
            </a:r>
          </a:p>
          <a:p>
            <a:pPr lvl="1">
              <a:defRPr/>
            </a:pPr>
            <a:r>
              <a:rPr lang="en-US" altLang="en-US" sz="2400" dirty="0"/>
              <a:t>Split point k is chosen based on entropy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3EFEAAC-4BAE-4298-9C7C-5BE3598B0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</a:p>
        </p:txBody>
      </p:sp>
      <p:graphicFrame>
        <p:nvGraphicFramePr>
          <p:cNvPr id="17412" name="Object 2">
            <a:extLst>
              <a:ext uri="{FF2B5EF4-FFF2-40B4-BE49-F238E27FC236}">
                <a16:creationId xmlns:a16="http://schemas.microsoft.com/office/drawing/2014/main" id="{AA6DEC1B-2B6C-46F9-8797-253A852F941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981200" y="2190750"/>
          <a:ext cx="748982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270295" imgH="1004995" progId="Visio.Drawing.6">
                  <p:embed/>
                </p:oleObj>
              </mc:Choice>
              <mc:Fallback>
                <p:oleObj name="Visio" r:id="rId2" imgW="6270295" imgH="1004995" progId="Visio.Drawing.6">
                  <p:embed/>
                  <p:pic>
                    <p:nvPicPr>
                      <p:cNvPr id="17412" name="Object 2">
                        <a:extLst>
                          <a:ext uri="{FF2B5EF4-FFF2-40B4-BE49-F238E27FC236}">
                            <a16:creationId xmlns:a16="http://schemas.microsoft.com/office/drawing/2014/main" id="{AA6DEC1B-2B6C-46F9-8797-253A852F94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190750"/>
                        <a:ext cx="7489825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Oval 10">
            <a:extLst>
              <a:ext uri="{FF2B5EF4-FFF2-40B4-BE49-F238E27FC236}">
                <a16:creationId xmlns:a16="http://schemas.microsoft.com/office/drawing/2014/main" id="{CB1E402A-B70E-438B-AA64-AE6AF294A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4219941"/>
            <a:ext cx="12954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x </a:t>
            </a:r>
            <a:r>
              <a:rPr lang="en-US" altLang="en-US" sz="1400">
                <a:sym typeface="Symbol" panose="05050102010706020507" pitchFamily="18" charset="2"/>
              </a:rPr>
              <a:t> k</a:t>
            </a:r>
          </a:p>
        </p:txBody>
      </p:sp>
      <p:sp>
        <p:nvSpPr>
          <p:cNvPr id="17414" name="Line 11">
            <a:extLst>
              <a:ext uri="{FF2B5EF4-FFF2-40B4-BE49-F238E27FC236}">
                <a16:creationId xmlns:a16="http://schemas.microsoft.com/office/drawing/2014/main" id="{4E886F02-2684-4848-9023-1FEFE7972E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1600" y="4905741"/>
            <a:ext cx="762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12">
            <a:extLst>
              <a:ext uri="{FF2B5EF4-FFF2-40B4-BE49-F238E27FC236}">
                <a16:creationId xmlns:a16="http://schemas.microsoft.com/office/drawing/2014/main" id="{238B140D-85D9-4BFE-A728-5981B361F6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4905741"/>
            <a:ext cx="838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Text Box 13">
            <a:extLst>
              <a:ext uri="{FF2B5EF4-FFF2-40B4-BE49-F238E27FC236}">
                <a16:creationId xmlns:a16="http://schemas.microsoft.com/office/drawing/2014/main" id="{E716B233-E0C6-40B3-A5B8-F4B22D9FE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5286741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y</a:t>
            </a:r>
            <a:r>
              <a:rPr lang="en-US" altLang="en-US" sz="1800" baseline="-25000"/>
              <a:t>left</a:t>
            </a:r>
            <a:endParaRPr lang="en-US" altLang="en-US" sz="1800"/>
          </a:p>
        </p:txBody>
      </p:sp>
      <p:sp>
        <p:nvSpPr>
          <p:cNvPr id="17417" name="Text Box 14">
            <a:extLst>
              <a:ext uri="{FF2B5EF4-FFF2-40B4-BE49-F238E27FC236}">
                <a16:creationId xmlns:a16="http://schemas.microsoft.com/office/drawing/2014/main" id="{D7CC8EED-2893-4B48-AE69-81A347510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0" y="5286741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y</a:t>
            </a:r>
            <a:r>
              <a:rPr lang="en-US" altLang="en-US" sz="1800" baseline="-25000"/>
              <a:t>right</a:t>
            </a:r>
            <a:endParaRPr lang="en-US" altLang="en-US" sz="1800"/>
          </a:p>
        </p:txBody>
      </p:sp>
      <p:sp>
        <p:nvSpPr>
          <p:cNvPr id="17418" name="Text Box 15">
            <a:extLst>
              <a:ext uri="{FF2B5EF4-FFF2-40B4-BE49-F238E27FC236}">
                <a16:creationId xmlns:a16="http://schemas.microsoft.com/office/drawing/2014/main" id="{7112105F-6692-4F2C-A2ED-32183B886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4815253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600"/>
              <a:t>True</a:t>
            </a:r>
          </a:p>
        </p:txBody>
      </p:sp>
      <p:sp>
        <p:nvSpPr>
          <p:cNvPr id="17419" name="Text Box 16">
            <a:extLst>
              <a:ext uri="{FF2B5EF4-FFF2-40B4-BE49-F238E27FC236}">
                <a16:creationId xmlns:a16="http://schemas.microsoft.com/office/drawing/2014/main" id="{4A090B32-F234-4212-9A2C-2D6D4B584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00" y="4815253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600"/>
              <a:t>False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B5EDC04-6719-4C0F-A15A-9121AE6F7224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</a:p>
        </p:txBody>
      </p:sp>
      <p:pic>
        <p:nvPicPr>
          <p:cNvPr id="18435" name="Picture 866">
            <a:extLst>
              <a:ext uri="{FF2B5EF4-FFF2-40B4-BE49-F238E27FC236}">
                <a16:creationId xmlns:a16="http://schemas.microsoft.com/office/drawing/2014/main" id="{BCE32D27-92DA-4639-9634-5C81EFFD23A0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24200"/>
            <a:ext cx="3527115" cy="2514600"/>
          </a:xfrm>
          <a:noFill/>
        </p:spPr>
      </p:pic>
      <p:pic>
        <p:nvPicPr>
          <p:cNvPr id="5" name="Picture 864">
            <a:extLst>
              <a:ext uri="{FF2B5EF4-FFF2-40B4-BE49-F238E27FC236}">
                <a16:creationId xmlns:a16="http://schemas.microsoft.com/office/drawing/2014/main" id="{EC68685A-DF1E-CA45-C166-6BBCABB20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124200"/>
            <a:ext cx="3527115" cy="2514600"/>
          </a:xfrm>
          <a:prstGeom prst="rect">
            <a:avLst/>
          </a:prstGeom>
          <a:noFill/>
        </p:spPr>
      </p:pic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5DDBF154-725B-D575-8417-5955DE8C32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5354" y="3187298"/>
          <a:ext cx="1143001" cy="36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0" imgH="0" progId="Visio.Drawing.6">
                  <p:embed/>
                </p:oleObj>
              </mc:Choice>
              <mc:Fallback>
                <p:oleObj name="Visio" r:id="rId4" imgW="0" imgH="0" progId="Visio.Drawing.6">
                  <p:embed/>
                  <p:pic>
                    <p:nvPicPr>
                      <p:cNvPr id="6" name="Object 2">
                        <a:extLst>
                          <a:ext uri="{FF2B5EF4-FFF2-40B4-BE49-F238E27FC236}">
                            <a16:creationId xmlns:a16="http://schemas.microsoft.com/office/drawing/2014/main" id="{5DDBF154-725B-D575-8417-5955DE8C3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354" y="3187298"/>
                        <a:ext cx="1143001" cy="369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155C5617-D3D0-D9D9-E33C-09C8B5F32B96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4696150" y="3722850"/>
          <a:ext cx="1139825" cy="396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0" imgH="0" progId="Visio.Drawing.6">
                  <p:embed/>
                </p:oleObj>
              </mc:Choice>
              <mc:Fallback>
                <p:oleObj name="Visio" r:id="rId6" imgW="0" imgH="0" progId="Visio.Drawing.6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155C5617-D3D0-D9D9-E33C-09C8B5F32B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150" y="3722850"/>
                        <a:ext cx="1139825" cy="396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B8777A5B-749E-2008-51EA-0828E1B47C7A}"/>
              </a:ext>
            </a:extLst>
          </p:cNvPr>
          <p:cNvGraphicFramePr>
            <a:graphicFrameLocks noGrp="1" noChangeAspect="1"/>
          </p:cNvGraphicFramePr>
          <p:nvPr>
            <p:ph sz="quarter" idx="4"/>
          </p:nvPr>
        </p:nvGraphicFramePr>
        <p:xfrm>
          <a:off x="4696150" y="4249147"/>
          <a:ext cx="1217612" cy="393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0" imgH="0" progId="Visio.Drawing.6">
                  <p:embed/>
                </p:oleObj>
              </mc:Choice>
              <mc:Fallback>
                <p:oleObj name="Visio" r:id="rId8" imgW="0" imgH="0" progId="Visio.Drawing.6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B8777A5B-749E-2008-51EA-0828E1B47C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150" y="4249147"/>
                        <a:ext cx="1217612" cy="393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BEE4377F-1A4C-C608-9C4C-4699F52A00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6150" y="4779154"/>
          <a:ext cx="1139825" cy="394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0" imgH="0" progId="Visio.Drawing.6">
                  <p:embed/>
                </p:oleObj>
              </mc:Choice>
              <mc:Fallback>
                <p:oleObj name="Visio" r:id="rId10" imgW="0" imgH="0" progId="Visio.Drawing.6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BEE4377F-1A4C-C608-9C4C-4699F52A00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150" y="4779154"/>
                        <a:ext cx="1139825" cy="3941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6D8C10FC-0037-FC27-7F2B-29D3F54A6B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4400" y="5278380"/>
          <a:ext cx="1139824" cy="46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0" imgH="0" progId="Visio.Drawing.6">
                  <p:embed/>
                </p:oleObj>
              </mc:Choice>
              <mc:Fallback>
                <p:oleObj name="Visio" r:id="rId12" imgW="0" imgH="0" progId="Visio.Drawing.6">
                  <p:embed/>
                  <p:pic>
                    <p:nvPicPr>
                      <p:cNvPr id="10" name="Object 6">
                        <a:extLst>
                          <a:ext uri="{FF2B5EF4-FFF2-40B4-BE49-F238E27FC236}">
                            <a16:creationId xmlns:a16="http://schemas.microsoft.com/office/drawing/2014/main" id="{6D8C10FC-0037-FC27-7F2B-29D3F54A6B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278380"/>
                        <a:ext cx="1139824" cy="4660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6BD273-3DBA-D4BF-0E2A-F154533EE160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599018" y="1143000"/>
            <a:ext cx="11040533" cy="1408468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3894F18E-68B6-3393-0F36-83F9CABBA6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58770" y="3212254"/>
          <a:ext cx="1229134" cy="381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0" imgH="0" progId="Visio.Drawing.6">
                  <p:embed/>
                </p:oleObj>
              </mc:Choice>
              <mc:Fallback>
                <p:oleObj name="Visio" r:id="rId14" imgW="0" imgH="0" progId="Visio.Drawing.6">
                  <p:embed/>
                  <p:pic>
                    <p:nvPicPr>
                      <p:cNvPr id="13" name="Object 2">
                        <a:extLst>
                          <a:ext uri="{FF2B5EF4-FFF2-40B4-BE49-F238E27FC236}">
                            <a16:creationId xmlns:a16="http://schemas.microsoft.com/office/drawing/2014/main" id="{3894F18E-68B6-3393-0F36-83F9CABBA6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8770" y="3212254"/>
                        <a:ext cx="1229134" cy="381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D9382662-EDF7-3C56-438E-807A00DC86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58770" y="3725795"/>
          <a:ext cx="1188508" cy="36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6" imgW="0" imgH="0" progId="Visio.Drawing.6">
                  <p:embed/>
                </p:oleObj>
              </mc:Choice>
              <mc:Fallback>
                <p:oleObj name="Visio" r:id="rId16" imgW="0" imgH="0" progId="Visio.Drawing.6">
                  <p:embed/>
                  <p:pic>
                    <p:nvPicPr>
                      <p:cNvPr id="14" name="Object 3">
                        <a:extLst>
                          <a:ext uri="{FF2B5EF4-FFF2-40B4-BE49-F238E27FC236}">
                            <a16:creationId xmlns:a16="http://schemas.microsoft.com/office/drawing/2014/main" id="{D9382662-EDF7-3C56-438E-807A00DC86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58770" y="3725795"/>
                        <a:ext cx="1188508" cy="369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39C8C09B-5B0C-D099-4DB1-F56DACF4D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0026" y="4258838"/>
          <a:ext cx="1188508" cy="36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8" imgW="0" imgH="0" progId="Visio.Drawing.6">
                  <p:embed/>
                </p:oleObj>
              </mc:Choice>
              <mc:Fallback>
                <p:oleObj name="Visio" r:id="rId18" imgW="0" imgH="0" progId="Visio.Drawing.6">
                  <p:embed/>
                  <p:pic>
                    <p:nvPicPr>
                      <p:cNvPr id="15" name="Object 4">
                        <a:extLst>
                          <a:ext uri="{FF2B5EF4-FFF2-40B4-BE49-F238E27FC236}">
                            <a16:creationId xmlns:a16="http://schemas.microsoft.com/office/drawing/2014/main" id="{39C8C09B-5B0C-D099-4DB1-F56DACF4D1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0026" y="4258838"/>
                        <a:ext cx="1188508" cy="369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4AE822B3-7887-C5E6-8628-73B8114D1C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89250" y="4792392"/>
          <a:ext cx="1188509" cy="368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0" imgW="0" imgH="0" progId="Visio.Drawing.6">
                  <p:embed/>
                </p:oleObj>
              </mc:Choice>
              <mc:Fallback>
                <p:oleObj name="Visio" r:id="rId20" imgW="0" imgH="0" progId="Visio.Drawing.6">
                  <p:embed/>
                  <p:pic>
                    <p:nvPicPr>
                      <p:cNvPr id="16" name="Object 5">
                        <a:extLst>
                          <a:ext uri="{FF2B5EF4-FFF2-40B4-BE49-F238E27FC236}">
                            <a16:creationId xmlns:a16="http://schemas.microsoft.com/office/drawing/2014/main" id="{4AE822B3-7887-C5E6-8628-73B8114D1C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9250" y="4792392"/>
                        <a:ext cx="1188509" cy="3687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F6F15942-D8F1-0563-9D26-5A42134C1A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60025" y="5308786"/>
          <a:ext cx="1188508" cy="383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2" imgW="0" imgH="0" progId="Visio.Drawing.6">
                  <p:embed/>
                </p:oleObj>
              </mc:Choice>
              <mc:Fallback>
                <p:oleObj name="Visio" r:id="rId22" imgW="0" imgH="0" progId="Visio.Drawing.6">
                  <p:embed/>
                  <p:pic>
                    <p:nvPicPr>
                      <p:cNvPr id="17" name="Object 6">
                        <a:extLst>
                          <a:ext uri="{FF2B5EF4-FFF2-40B4-BE49-F238E27FC236}">
                            <a16:creationId xmlns:a16="http://schemas.microsoft.com/office/drawing/2014/main" id="{F6F15942-D8F1-0563-9D26-5A42134C1A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0025" y="5308786"/>
                        <a:ext cx="1188508" cy="383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EBEA01A-0064-4F00-A11D-E87709C282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B691935A-38C0-49D2-92BD-8FF5AFD389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2286000"/>
            <a:ext cx="4495800" cy="3048000"/>
          </a:xfrm>
          <a:noFill/>
        </p:spPr>
      </p:pic>
      <p:sp>
        <p:nvSpPr>
          <p:cNvPr id="21507" name="Rectangle 3">
            <a:extLst>
              <a:ext uri="{FF2B5EF4-FFF2-40B4-BE49-F238E27FC236}">
                <a16:creationId xmlns:a16="http://schemas.microsoft.com/office/drawing/2014/main" id="{965A2660-AF3E-4FE0-8754-FC5F278937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295400"/>
            <a:ext cx="10558463" cy="5029200"/>
          </a:xfrm>
        </p:spPr>
        <p:txBody>
          <a:bodyPr/>
          <a:lstStyle/>
          <a:p>
            <a:r>
              <a:rPr lang="en-US" altLang="en-US" dirty="0"/>
              <a:t>Summary of Trained Decision Stumps: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CD37C5D-CD38-438C-AAE5-C8477EBCD7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</a:p>
        </p:txBody>
      </p:sp>
      <p:sp>
        <p:nvSpPr>
          <p:cNvPr id="31746" name="Rectangle 1257">
            <a:extLst>
              <a:ext uri="{FF2B5EF4-FFF2-40B4-BE49-F238E27FC236}">
                <a16:creationId xmlns:a16="http://schemas.microsoft.com/office/drawing/2014/main" id="{5E97BF5B-8484-46BB-BC90-7E46E7A661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95400"/>
            <a:ext cx="7708900" cy="4800600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sz="2400" dirty="0"/>
              <a:t>Use majority vote (sign of sum of predictions) to determine class of ensemble classifier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3200" dirty="0"/>
          </a:p>
          <a:p>
            <a:r>
              <a:rPr lang="en-US" altLang="en-US" sz="2400" dirty="0"/>
              <a:t>Bagging can also increase the complexity (representation capacity) of simple classifiers such as decision stumps</a:t>
            </a:r>
          </a:p>
        </p:txBody>
      </p:sp>
      <p:sp>
        <p:nvSpPr>
          <p:cNvPr id="22534" name="Text Box 1259">
            <a:extLst>
              <a:ext uri="{FF2B5EF4-FFF2-40B4-BE49-F238E27FC236}">
                <a16:creationId xmlns:a16="http://schemas.microsoft.com/office/drawing/2014/main" id="{46A35020-9452-46C0-AF51-0C0990361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899" y="4233594"/>
            <a:ext cx="1143000" cy="461665"/>
          </a:xfrm>
          <a:custGeom>
            <a:avLst/>
            <a:gdLst>
              <a:gd name="connsiteX0" fmla="*/ 0 w 1143000"/>
              <a:gd name="connsiteY0" fmla="*/ 0 h 461665"/>
              <a:gd name="connsiteX1" fmla="*/ 560070 w 1143000"/>
              <a:gd name="connsiteY1" fmla="*/ 0 h 461665"/>
              <a:gd name="connsiteX2" fmla="*/ 1143000 w 1143000"/>
              <a:gd name="connsiteY2" fmla="*/ 0 h 461665"/>
              <a:gd name="connsiteX3" fmla="*/ 1143000 w 1143000"/>
              <a:gd name="connsiteY3" fmla="*/ 461665 h 461665"/>
              <a:gd name="connsiteX4" fmla="*/ 571500 w 1143000"/>
              <a:gd name="connsiteY4" fmla="*/ 461665 h 461665"/>
              <a:gd name="connsiteX5" fmla="*/ 0 w 1143000"/>
              <a:gd name="connsiteY5" fmla="*/ 461665 h 461665"/>
              <a:gd name="connsiteX6" fmla="*/ 0 w 1143000"/>
              <a:gd name="connsiteY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461665" extrusionOk="0">
                <a:moveTo>
                  <a:pt x="0" y="0"/>
                </a:moveTo>
                <a:cubicBezTo>
                  <a:pt x="129287" y="-51655"/>
                  <a:pt x="406165" y="44195"/>
                  <a:pt x="560070" y="0"/>
                </a:cubicBezTo>
                <a:cubicBezTo>
                  <a:pt x="713975" y="-44195"/>
                  <a:pt x="886438" y="65730"/>
                  <a:pt x="1143000" y="0"/>
                </a:cubicBezTo>
                <a:cubicBezTo>
                  <a:pt x="1193123" y="100207"/>
                  <a:pt x="1090416" y="346951"/>
                  <a:pt x="1143000" y="461665"/>
                </a:cubicBezTo>
                <a:cubicBezTo>
                  <a:pt x="868678" y="514665"/>
                  <a:pt x="758364" y="435398"/>
                  <a:pt x="571500" y="461665"/>
                </a:cubicBezTo>
                <a:cubicBezTo>
                  <a:pt x="384636" y="487932"/>
                  <a:pt x="256384" y="411042"/>
                  <a:pt x="0" y="461665"/>
                </a:cubicBezTo>
                <a:cubicBezTo>
                  <a:pt x="-39257" y="288799"/>
                  <a:pt x="49565" y="12949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Predicted Class</a:t>
            </a:r>
          </a:p>
        </p:txBody>
      </p:sp>
      <p:pic>
        <p:nvPicPr>
          <p:cNvPr id="22532" name="Picture 1254">
            <a:extLst>
              <a:ext uri="{FF2B5EF4-FFF2-40B4-BE49-F238E27FC236}">
                <a16:creationId xmlns:a16="http://schemas.microsoft.com/office/drawing/2014/main" id="{7564F4A7-B9FC-4ACF-B029-29186AEF59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669402"/>
            <a:ext cx="6104128" cy="2945857"/>
          </a:xfrm>
          <a:noFill/>
        </p:spPr>
      </p:pic>
      <p:sp>
        <p:nvSpPr>
          <p:cNvPr id="22533" name="Rectangle 1258">
            <a:extLst>
              <a:ext uri="{FF2B5EF4-FFF2-40B4-BE49-F238E27FC236}">
                <a16:creationId xmlns:a16="http://schemas.microsoft.com/office/drawing/2014/main" id="{F6011B94-6E3B-4288-87D2-4480C04E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99" y="4375149"/>
            <a:ext cx="5304029" cy="24011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3B418-3E9E-733A-F509-5D2A072CC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4E60CE9-C6C6-E62C-281C-DF3D1C959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</a:p>
        </p:txBody>
      </p:sp>
      <p:sp>
        <p:nvSpPr>
          <p:cNvPr id="31746" name="Rectangle 1257">
            <a:extLst>
              <a:ext uri="{FF2B5EF4-FFF2-40B4-BE49-F238E27FC236}">
                <a16:creationId xmlns:a16="http://schemas.microsoft.com/office/drawing/2014/main" id="{FFD82571-4667-C090-C9E2-0D1B59983E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95400"/>
            <a:ext cx="7708900" cy="4800600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sz="2400" dirty="0"/>
              <a:t>Use majority vote (sign of sum of predictions) to determine class of ensemble classifier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3200" dirty="0"/>
          </a:p>
          <a:p>
            <a:r>
              <a:rPr lang="en-US" altLang="en-US" sz="2400" dirty="0"/>
              <a:t>Bagging can also increase the complexity (representation capacity) of simple classifiers such as decision stumps</a:t>
            </a:r>
          </a:p>
        </p:txBody>
      </p:sp>
      <p:sp>
        <p:nvSpPr>
          <p:cNvPr id="22534" name="Text Box 1259">
            <a:extLst>
              <a:ext uri="{FF2B5EF4-FFF2-40B4-BE49-F238E27FC236}">
                <a16:creationId xmlns:a16="http://schemas.microsoft.com/office/drawing/2014/main" id="{54472777-85F2-54C7-363F-6A5E7A2B8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899" y="4233594"/>
            <a:ext cx="1143000" cy="461665"/>
          </a:xfrm>
          <a:custGeom>
            <a:avLst/>
            <a:gdLst>
              <a:gd name="connsiteX0" fmla="*/ 0 w 1143000"/>
              <a:gd name="connsiteY0" fmla="*/ 0 h 461665"/>
              <a:gd name="connsiteX1" fmla="*/ 560070 w 1143000"/>
              <a:gd name="connsiteY1" fmla="*/ 0 h 461665"/>
              <a:gd name="connsiteX2" fmla="*/ 1143000 w 1143000"/>
              <a:gd name="connsiteY2" fmla="*/ 0 h 461665"/>
              <a:gd name="connsiteX3" fmla="*/ 1143000 w 1143000"/>
              <a:gd name="connsiteY3" fmla="*/ 461665 h 461665"/>
              <a:gd name="connsiteX4" fmla="*/ 571500 w 1143000"/>
              <a:gd name="connsiteY4" fmla="*/ 461665 h 461665"/>
              <a:gd name="connsiteX5" fmla="*/ 0 w 1143000"/>
              <a:gd name="connsiteY5" fmla="*/ 461665 h 461665"/>
              <a:gd name="connsiteX6" fmla="*/ 0 w 1143000"/>
              <a:gd name="connsiteY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461665" extrusionOk="0">
                <a:moveTo>
                  <a:pt x="0" y="0"/>
                </a:moveTo>
                <a:cubicBezTo>
                  <a:pt x="129287" y="-51655"/>
                  <a:pt x="406165" y="44195"/>
                  <a:pt x="560070" y="0"/>
                </a:cubicBezTo>
                <a:cubicBezTo>
                  <a:pt x="713975" y="-44195"/>
                  <a:pt x="886438" y="65730"/>
                  <a:pt x="1143000" y="0"/>
                </a:cubicBezTo>
                <a:cubicBezTo>
                  <a:pt x="1193123" y="100207"/>
                  <a:pt x="1090416" y="346951"/>
                  <a:pt x="1143000" y="461665"/>
                </a:cubicBezTo>
                <a:cubicBezTo>
                  <a:pt x="868678" y="514665"/>
                  <a:pt x="758364" y="435398"/>
                  <a:pt x="571500" y="461665"/>
                </a:cubicBezTo>
                <a:cubicBezTo>
                  <a:pt x="384636" y="487932"/>
                  <a:pt x="256384" y="411042"/>
                  <a:pt x="0" y="461665"/>
                </a:cubicBezTo>
                <a:cubicBezTo>
                  <a:pt x="-39257" y="288799"/>
                  <a:pt x="49565" y="12949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Predicted Class</a:t>
            </a:r>
          </a:p>
        </p:txBody>
      </p:sp>
      <p:pic>
        <p:nvPicPr>
          <p:cNvPr id="22532" name="Picture 1254">
            <a:extLst>
              <a:ext uri="{FF2B5EF4-FFF2-40B4-BE49-F238E27FC236}">
                <a16:creationId xmlns:a16="http://schemas.microsoft.com/office/drawing/2014/main" id="{FBA8DF08-BEDD-DCD3-16B7-25FC7EFB38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669402"/>
            <a:ext cx="6104128" cy="2945857"/>
          </a:xfrm>
          <a:noFill/>
        </p:spPr>
      </p:pic>
      <p:sp>
        <p:nvSpPr>
          <p:cNvPr id="22533" name="Rectangle 1258">
            <a:extLst>
              <a:ext uri="{FF2B5EF4-FFF2-40B4-BE49-F238E27FC236}">
                <a16:creationId xmlns:a16="http://schemas.microsoft.com/office/drawing/2014/main" id="{9240BAE2-D92E-1D30-B126-4D9B1877C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99" y="4375149"/>
            <a:ext cx="5304029" cy="24011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9" name="Rectangle 1258">
            <a:extLst>
              <a:ext uri="{FF2B5EF4-FFF2-40B4-BE49-F238E27FC236}">
                <a16:creationId xmlns:a16="http://schemas.microsoft.com/office/drawing/2014/main" id="{25703A1D-8C92-3233-A13E-244DA8E4B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905" y="1869060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0" name="Rectangle 1258">
            <a:extLst>
              <a:ext uri="{FF2B5EF4-FFF2-40B4-BE49-F238E27FC236}">
                <a16:creationId xmlns:a16="http://schemas.microsoft.com/office/drawing/2014/main" id="{D5D2BCD5-A633-B624-C4F4-C4FCB98D3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994" y="2376319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1" name="Rectangle 1258">
            <a:extLst>
              <a:ext uri="{FF2B5EF4-FFF2-40B4-BE49-F238E27FC236}">
                <a16:creationId xmlns:a16="http://schemas.microsoft.com/office/drawing/2014/main" id="{EBC447BF-E48B-4270-A676-43159C7BB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904" y="2792145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2" name="Rectangle 1258">
            <a:extLst>
              <a:ext uri="{FF2B5EF4-FFF2-40B4-BE49-F238E27FC236}">
                <a16:creationId xmlns:a16="http://schemas.microsoft.com/office/drawing/2014/main" id="{7AB86816-9500-003E-46FF-AAABCD5E7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994" y="2556320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3" name="Rectangle 1258">
            <a:extLst>
              <a:ext uri="{FF2B5EF4-FFF2-40B4-BE49-F238E27FC236}">
                <a16:creationId xmlns:a16="http://schemas.microsoft.com/office/drawing/2014/main" id="{EC04E9C0-434A-D002-2CC2-A966BD106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99" y="3014536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4" name="Rectangle 1258">
            <a:extLst>
              <a:ext uri="{FF2B5EF4-FFF2-40B4-BE49-F238E27FC236}">
                <a16:creationId xmlns:a16="http://schemas.microsoft.com/office/drawing/2014/main" id="{23746AAF-3978-EFA5-34B0-5F72A195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258431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5" name="Rectangle 1258">
            <a:extLst>
              <a:ext uri="{FF2B5EF4-FFF2-40B4-BE49-F238E27FC236}">
                <a16:creationId xmlns:a16="http://schemas.microsoft.com/office/drawing/2014/main" id="{AC58A1CD-25BE-E15E-C5F8-B5181DB5F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410" y="3504094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6" name="Rectangle 1258">
            <a:extLst>
              <a:ext uri="{FF2B5EF4-FFF2-40B4-BE49-F238E27FC236}">
                <a16:creationId xmlns:a16="http://schemas.microsoft.com/office/drawing/2014/main" id="{89A5D55E-175E-DC03-BB28-8E726A2B6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262" y="3694648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7" name="Rectangle 1258">
            <a:extLst>
              <a:ext uri="{FF2B5EF4-FFF2-40B4-BE49-F238E27FC236}">
                <a16:creationId xmlns:a16="http://schemas.microsoft.com/office/drawing/2014/main" id="{1D872764-86B6-BF67-EAFB-B29E962D5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410" y="3923703"/>
            <a:ext cx="5343318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8" name="Rectangle 1258">
            <a:extLst>
              <a:ext uri="{FF2B5EF4-FFF2-40B4-BE49-F238E27FC236}">
                <a16:creationId xmlns:a16="http://schemas.microsoft.com/office/drawing/2014/main" id="{E6FC0B66-C085-9A68-A331-285ECB6C5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135681"/>
            <a:ext cx="5343318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9" name="Rectangle 1258">
            <a:extLst>
              <a:ext uri="{FF2B5EF4-FFF2-40B4-BE49-F238E27FC236}">
                <a16:creationId xmlns:a16="http://schemas.microsoft.com/office/drawing/2014/main" id="{1B5EF527-C2C2-3416-DB07-E2C9C126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270" y="2541915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0" name="Rectangle 1258">
            <a:extLst>
              <a:ext uri="{FF2B5EF4-FFF2-40B4-BE49-F238E27FC236}">
                <a16:creationId xmlns:a16="http://schemas.microsoft.com/office/drawing/2014/main" id="{302EB8D6-11B8-E72C-2FD9-292B5F297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99" y="2769757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1" name="Rectangle 1258">
            <a:extLst>
              <a:ext uri="{FF2B5EF4-FFF2-40B4-BE49-F238E27FC236}">
                <a16:creationId xmlns:a16="http://schemas.microsoft.com/office/drawing/2014/main" id="{20146F05-5EEC-DCEC-A5D8-A1C4090C0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262" y="2356177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" name="Rectangle 1258">
            <a:extLst>
              <a:ext uri="{FF2B5EF4-FFF2-40B4-BE49-F238E27FC236}">
                <a16:creationId xmlns:a16="http://schemas.microsoft.com/office/drawing/2014/main" id="{A0D156FB-3A87-01D0-13B9-EB18D7F71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262" y="1913290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3" name="Rectangle 1258">
            <a:extLst>
              <a:ext uri="{FF2B5EF4-FFF2-40B4-BE49-F238E27FC236}">
                <a16:creationId xmlns:a16="http://schemas.microsoft.com/office/drawing/2014/main" id="{ECF8E6C3-03C7-C969-46B0-0AB9E965B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092" y="3045878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4" name="Rectangle 1258">
            <a:extLst>
              <a:ext uri="{FF2B5EF4-FFF2-40B4-BE49-F238E27FC236}">
                <a16:creationId xmlns:a16="http://schemas.microsoft.com/office/drawing/2014/main" id="{C9A48745-40DA-8CFB-2D96-EF01BAEBE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143" y="3263984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5" name="Rectangle 1258">
            <a:extLst>
              <a:ext uri="{FF2B5EF4-FFF2-40B4-BE49-F238E27FC236}">
                <a16:creationId xmlns:a16="http://schemas.microsoft.com/office/drawing/2014/main" id="{899FEE50-8BF0-A2A0-3F9B-1E3D9D88F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092" y="3453792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6" name="Rectangle 1258">
            <a:extLst>
              <a:ext uri="{FF2B5EF4-FFF2-40B4-BE49-F238E27FC236}">
                <a16:creationId xmlns:a16="http://schemas.microsoft.com/office/drawing/2014/main" id="{E5389347-2894-C9C0-9D25-B3EEED7DD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047" y="3683173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207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69DB8-D819-B41C-C118-67A204929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10352B-A3A7-66A3-45D5-34B0EBE35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Bagging Example</a:t>
            </a:r>
          </a:p>
        </p:txBody>
      </p:sp>
      <p:sp>
        <p:nvSpPr>
          <p:cNvPr id="31746" name="Rectangle 1257">
            <a:extLst>
              <a:ext uri="{FF2B5EF4-FFF2-40B4-BE49-F238E27FC236}">
                <a16:creationId xmlns:a16="http://schemas.microsoft.com/office/drawing/2014/main" id="{661E7A61-F379-AE9A-39A0-B18EF6700E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95400"/>
            <a:ext cx="7708900" cy="4800600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sz="2400" dirty="0"/>
              <a:t>Use majority vote (sign of sum of predictions) to determine class of ensemble classifier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3200" dirty="0"/>
          </a:p>
          <a:p>
            <a:r>
              <a:rPr lang="en-US" altLang="en-US" sz="2400" dirty="0"/>
              <a:t>Bagging can also increase the complexity (representation capacity) of simple classifiers such as decision stumps</a:t>
            </a:r>
          </a:p>
        </p:txBody>
      </p:sp>
      <p:sp>
        <p:nvSpPr>
          <p:cNvPr id="22534" name="Text Box 1259">
            <a:extLst>
              <a:ext uri="{FF2B5EF4-FFF2-40B4-BE49-F238E27FC236}">
                <a16:creationId xmlns:a16="http://schemas.microsoft.com/office/drawing/2014/main" id="{9FF40593-B3B7-B72F-AC0F-B8B283070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899" y="4233594"/>
            <a:ext cx="1143000" cy="461665"/>
          </a:xfrm>
          <a:custGeom>
            <a:avLst/>
            <a:gdLst>
              <a:gd name="connsiteX0" fmla="*/ 0 w 1143000"/>
              <a:gd name="connsiteY0" fmla="*/ 0 h 461665"/>
              <a:gd name="connsiteX1" fmla="*/ 560070 w 1143000"/>
              <a:gd name="connsiteY1" fmla="*/ 0 h 461665"/>
              <a:gd name="connsiteX2" fmla="*/ 1143000 w 1143000"/>
              <a:gd name="connsiteY2" fmla="*/ 0 h 461665"/>
              <a:gd name="connsiteX3" fmla="*/ 1143000 w 1143000"/>
              <a:gd name="connsiteY3" fmla="*/ 461665 h 461665"/>
              <a:gd name="connsiteX4" fmla="*/ 571500 w 1143000"/>
              <a:gd name="connsiteY4" fmla="*/ 461665 h 461665"/>
              <a:gd name="connsiteX5" fmla="*/ 0 w 1143000"/>
              <a:gd name="connsiteY5" fmla="*/ 461665 h 461665"/>
              <a:gd name="connsiteX6" fmla="*/ 0 w 1143000"/>
              <a:gd name="connsiteY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461665" extrusionOk="0">
                <a:moveTo>
                  <a:pt x="0" y="0"/>
                </a:moveTo>
                <a:cubicBezTo>
                  <a:pt x="129287" y="-51655"/>
                  <a:pt x="406165" y="44195"/>
                  <a:pt x="560070" y="0"/>
                </a:cubicBezTo>
                <a:cubicBezTo>
                  <a:pt x="713975" y="-44195"/>
                  <a:pt x="886438" y="65730"/>
                  <a:pt x="1143000" y="0"/>
                </a:cubicBezTo>
                <a:cubicBezTo>
                  <a:pt x="1193123" y="100207"/>
                  <a:pt x="1090416" y="346951"/>
                  <a:pt x="1143000" y="461665"/>
                </a:cubicBezTo>
                <a:cubicBezTo>
                  <a:pt x="868678" y="514665"/>
                  <a:pt x="758364" y="435398"/>
                  <a:pt x="571500" y="461665"/>
                </a:cubicBezTo>
                <a:cubicBezTo>
                  <a:pt x="384636" y="487932"/>
                  <a:pt x="256384" y="411042"/>
                  <a:pt x="0" y="461665"/>
                </a:cubicBezTo>
                <a:cubicBezTo>
                  <a:pt x="-39257" y="288799"/>
                  <a:pt x="49565" y="12949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Predicted Class</a:t>
            </a:r>
          </a:p>
        </p:txBody>
      </p:sp>
      <p:sp>
        <p:nvSpPr>
          <p:cNvPr id="5" name="Text Box 1259">
            <a:extLst>
              <a:ext uri="{FF2B5EF4-FFF2-40B4-BE49-F238E27FC236}">
                <a16:creationId xmlns:a16="http://schemas.microsoft.com/office/drawing/2014/main" id="{34BD5555-2599-9887-2940-114D82B40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899" y="4933964"/>
            <a:ext cx="1143000" cy="461665"/>
          </a:xfrm>
          <a:custGeom>
            <a:avLst/>
            <a:gdLst>
              <a:gd name="connsiteX0" fmla="*/ 0 w 1143000"/>
              <a:gd name="connsiteY0" fmla="*/ 0 h 461665"/>
              <a:gd name="connsiteX1" fmla="*/ 560070 w 1143000"/>
              <a:gd name="connsiteY1" fmla="*/ 0 h 461665"/>
              <a:gd name="connsiteX2" fmla="*/ 1143000 w 1143000"/>
              <a:gd name="connsiteY2" fmla="*/ 0 h 461665"/>
              <a:gd name="connsiteX3" fmla="*/ 1143000 w 1143000"/>
              <a:gd name="connsiteY3" fmla="*/ 461665 h 461665"/>
              <a:gd name="connsiteX4" fmla="*/ 571500 w 1143000"/>
              <a:gd name="connsiteY4" fmla="*/ 461665 h 461665"/>
              <a:gd name="connsiteX5" fmla="*/ 0 w 1143000"/>
              <a:gd name="connsiteY5" fmla="*/ 461665 h 461665"/>
              <a:gd name="connsiteX6" fmla="*/ 0 w 1143000"/>
              <a:gd name="connsiteY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" h="461665" extrusionOk="0">
                <a:moveTo>
                  <a:pt x="0" y="0"/>
                </a:moveTo>
                <a:cubicBezTo>
                  <a:pt x="129287" y="-51655"/>
                  <a:pt x="406165" y="44195"/>
                  <a:pt x="560070" y="0"/>
                </a:cubicBezTo>
                <a:cubicBezTo>
                  <a:pt x="713975" y="-44195"/>
                  <a:pt x="886438" y="65730"/>
                  <a:pt x="1143000" y="0"/>
                </a:cubicBezTo>
                <a:cubicBezTo>
                  <a:pt x="1193123" y="100207"/>
                  <a:pt x="1090416" y="346951"/>
                  <a:pt x="1143000" y="461665"/>
                </a:cubicBezTo>
                <a:cubicBezTo>
                  <a:pt x="868678" y="514665"/>
                  <a:pt x="758364" y="435398"/>
                  <a:pt x="571500" y="461665"/>
                </a:cubicBezTo>
                <a:cubicBezTo>
                  <a:pt x="384636" y="487932"/>
                  <a:pt x="256384" y="411042"/>
                  <a:pt x="0" y="461665"/>
                </a:cubicBezTo>
                <a:cubicBezTo>
                  <a:pt x="-39257" y="288799"/>
                  <a:pt x="49565" y="129496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Predicted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9559C0-0D87-75A7-1A9C-EF07DC315FD6}"/>
              </a:ext>
            </a:extLst>
          </p:cNvPr>
          <p:cNvGrpSpPr/>
          <p:nvPr/>
        </p:nvGrpSpPr>
        <p:grpSpPr>
          <a:xfrm>
            <a:off x="2920738" y="4244465"/>
            <a:ext cx="6299199" cy="1111164"/>
            <a:chOff x="3505200" y="7351404"/>
            <a:chExt cx="6299199" cy="1111164"/>
          </a:xfrm>
        </p:grpSpPr>
        <p:graphicFrame>
          <p:nvGraphicFramePr>
            <p:cNvPr id="6" name="Object 2">
              <a:extLst>
                <a:ext uri="{FF2B5EF4-FFF2-40B4-BE49-F238E27FC236}">
                  <a16:creationId xmlns:a16="http://schemas.microsoft.com/office/drawing/2014/main" id="{5A4AFB09-5BD0-9195-ABCD-EA5592D8B6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05200" y="7351404"/>
            <a:ext cx="6299199" cy="1111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6270295" imgH="1004995" progId="Visio.Drawing.6">
                    <p:embed/>
                  </p:oleObj>
                </mc:Choice>
                <mc:Fallback>
                  <p:oleObj name="Visio" r:id="rId2" imgW="6270295" imgH="1004995" progId="Visio.Drawing.6">
                    <p:embed/>
                    <p:pic>
                      <p:nvPicPr>
                        <p:cNvPr id="6" name="Object 2">
                          <a:extLst>
                            <a:ext uri="{FF2B5EF4-FFF2-40B4-BE49-F238E27FC236}">
                              <a16:creationId xmlns:a16="http://schemas.microsoft.com/office/drawing/2014/main" id="{5A4AFB09-5BD0-9195-ABCD-EA5592D8B6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200" y="7351404"/>
                          <a:ext cx="6299199" cy="11111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7A0F00-CEB6-A9B2-D630-A544BFA0C994}"/>
                </a:ext>
              </a:extLst>
            </p:cNvPr>
            <p:cNvSpPr/>
            <p:nvPr/>
          </p:nvSpPr>
          <p:spPr>
            <a:xfrm>
              <a:off x="3695699" y="7391400"/>
              <a:ext cx="1333501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  <p:pic>
        <p:nvPicPr>
          <p:cNvPr id="22532" name="Picture 1254">
            <a:extLst>
              <a:ext uri="{FF2B5EF4-FFF2-40B4-BE49-F238E27FC236}">
                <a16:creationId xmlns:a16="http://schemas.microsoft.com/office/drawing/2014/main" id="{6274DF34-EE40-17FE-4282-FC74D06CB1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669402"/>
            <a:ext cx="6104128" cy="2945857"/>
          </a:xfrm>
          <a:noFill/>
        </p:spPr>
      </p:pic>
      <p:sp>
        <p:nvSpPr>
          <p:cNvPr id="22533" name="Rectangle 1258">
            <a:extLst>
              <a:ext uri="{FF2B5EF4-FFF2-40B4-BE49-F238E27FC236}">
                <a16:creationId xmlns:a16="http://schemas.microsoft.com/office/drawing/2014/main" id="{137DF1F8-5F71-0A1E-E4AA-78D9617F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99" y="4375149"/>
            <a:ext cx="5304029" cy="24011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9" name="Rectangle 1258">
            <a:extLst>
              <a:ext uri="{FF2B5EF4-FFF2-40B4-BE49-F238E27FC236}">
                <a16:creationId xmlns:a16="http://schemas.microsoft.com/office/drawing/2014/main" id="{231B7F7C-27EB-3709-AD2C-C0951FCF2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905" y="1869060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0" name="Rectangle 1258">
            <a:extLst>
              <a:ext uri="{FF2B5EF4-FFF2-40B4-BE49-F238E27FC236}">
                <a16:creationId xmlns:a16="http://schemas.microsoft.com/office/drawing/2014/main" id="{C75F7869-06C0-C58D-D9AE-C7C11F3A8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994" y="2376319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1" name="Rectangle 1258">
            <a:extLst>
              <a:ext uri="{FF2B5EF4-FFF2-40B4-BE49-F238E27FC236}">
                <a16:creationId xmlns:a16="http://schemas.microsoft.com/office/drawing/2014/main" id="{EAC0357F-4B5D-5522-3C59-86C4D60E8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904" y="2792145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2" name="Rectangle 1258">
            <a:extLst>
              <a:ext uri="{FF2B5EF4-FFF2-40B4-BE49-F238E27FC236}">
                <a16:creationId xmlns:a16="http://schemas.microsoft.com/office/drawing/2014/main" id="{BC089E29-6F17-251F-1510-387021176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994" y="2556320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3" name="Rectangle 1258">
            <a:extLst>
              <a:ext uri="{FF2B5EF4-FFF2-40B4-BE49-F238E27FC236}">
                <a16:creationId xmlns:a16="http://schemas.microsoft.com/office/drawing/2014/main" id="{F5FC7106-A35B-4588-83F4-8C4E4E227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99" y="3014536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4" name="Rectangle 1258">
            <a:extLst>
              <a:ext uri="{FF2B5EF4-FFF2-40B4-BE49-F238E27FC236}">
                <a16:creationId xmlns:a16="http://schemas.microsoft.com/office/drawing/2014/main" id="{E3DDAB1F-13A7-F13F-880B-EA7ADBF90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258431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5" name="Rectangle 1258">
            <a:extLst>
              <a:ext uri="{FF2B5EF4-FFF2-40B4-BE49-F238E27FC236}">
                <a16:creationId xmlns:a16="http://schemas.microsoft.com/office/drawing/2014/main" id="{DC8B6A28-CB0B-35F2-71DB-E31EDF2C4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410" y="3504094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6" name="Rectangle 1258">
            <a:extLst>
              <a:ext uri="{FF2B5EF4-FFF2-40B4-BE49-F238E27FC236}">
                <a16:creationId xmlns:a16="http://schemas.microsoft.com/office/drawing/2014/main" id="{E7CF5E02-3AFD-C9E1-BDE5-37D52A146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262" y="3694648"/>
            <a:ext cx="3722824" cy="240110"/>
          </a:xfrm>
          <a:prstGeom prst="rect">
            <a:avLst/>
          </a:prstGeom>
          <a:solidFill>
            <a:schemeClr val="accent6">
              <a:lumMod val="20000"/>
              <a:lumOff val="80000"/>
              <a:alpha val="54217"/>
            </a:scheme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7" name="Rectangle 1258">
            <a:extLst>
              <a:ext uri="{FF2B5EF4-FFF2-40B4-BE49-F238E27FC236}">
                <a16:creationId xmlns:a16="http://schemas.microsoft.com/office/drawing/2014/main" id="{F646A20A-3223-E400-2EC7-2552B00EB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410" y="3923703"/>
            <a:ext cx="5343318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8" name="Rectangle 1258">
            <a:extLst>
              <a:ext uri="{FF2B5EF4-FFF2-40B4-BE49-F238E27FC236}">
                <a16:creationId xmlns:a16="http://schemas.microsoft.com/office/drawing/2014/main" id="{81B27CD0-9322-6771-EDD3-21F782A66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135681"/>
            <a:ext cx="5343318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19" name="Rectangle 1258">
            <a:extLst>
              <a:ext uri="{FF2B5EF4-FFF2-40B4-BE49-F238E27FC236}">
                <a16:creationId xmlns:a16="http://schemas.microsoft.com/office/drawing/2014/main" id="{D795673C-FE86-D45C-3B19-19C523DD0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270" y="2541915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0" name="Rectangle 1258">
            <a:extLst>
              <a:ext uri="{FF2B5EF4-FFF2-40B4-BE49-F238E27FC236}">
                <a16:creationId xmlns:a16="http://schemas.microsoft.com/office/drawing/2014/main" id="{914A0C7B-F8D2-3F7E-947D-D396441BB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699" y="2769757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1" name="Rectangle 1258">
            <a:extLst>
              <a:ext uri="{FF2B5EF4-FFF2-40B4-BE49-F238E27FC236}">
                <a16:creationId xmlns:a16="http://schemas.microsoft.com/office/drawing/2014/main" id="{49B4CF09-3528-DCC9-C9B8-FD897B87A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262" y="2356177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2" name="Rectangle 1258">
            <a:extLst>
              <a:ext uri="{FF2B5EF4-FFF2-40B4-BE49-F238E27FC236}">
                <a16:creationId xmlns:a16="http://schemas.microsoft.com/office/drawing/2014/main" id="{E0BDA3D2-7A99-611D-3502-AD92836A0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262" y="1913290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3" name="Rectangle 1258">
            <a:extLst>
              <a:ext uri="{FF2B5EF4-FFF2-40B4-BE49-F238E27FC236}">
                <a16:creationId xmlns:a16="http://schemas.microsoft.com/office/drawing/2014/main" id="{D00EC6AB-CFDF-5893-0008-98C875FD2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092" y="3045878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4" name="Rectangle 1258">
            <a:extLst>
              <a:ext uri="{FF2B5EF4-FFF2-40B4-BE49-F238E27FC236}">
                <a16:creationId xmlns:a16="http://schemas.microsoft.com/office/drawing/2014/main" id="{B54B942A-E4C8-BDAB-C7F9-6688E8FFB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6143" y="3263984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5" name="Rectangle 1258">
            <a:extLst>
              <a:ext uri="{FF2B5EF4-FFF2-40B4-BE49-F238E27FC236}">
                <a16:creationId xmlns:a16="http://schemas.microsoft.com/office/drawing/2014/main" id="{AE490E63-DC13-7908-A34D-7F9D139B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6092" y="3453792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6" name="Rectangle 1258">
            <a:extLst>
              <a:ext uri="{FF2B5EF4-FFF2-40B4-BE49-F238E27FC236}">
                <a16:creationId xmlns:a16="http://schemas.microsoft.com/office/drawing/2014/main" id="{E9B844BC-1FD4-C3FE-9D4A-B597D6A49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047" y="3683173"/>
            <a:ext cx="1634634" cy="240110"/>
          </a:xfrm>
          <a:prstGeom prst="rect">
            <a:avLst/>
          </a:prstGeom>
          <a:solidFill>
            <a:srgbClr val="FFFF00">
              <a:alpha val="54217"/>
            </a:srgbClr>
          </a:solidFill>
          <a:ln w="3810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537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E3783C3-BBA6-413C-B4B8-C8CA9782B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Boosting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E831A9F-6A50-4338-B6BB-9792E093F9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8056" y="1447800"/>
            <a:ext cx="11210543" cy="4756152"/>
          </a:xfrm>
        </p:spPr>
        <p:txBody>
          <a:bodyPr/>
          <a:lstStyle/>
          <a:p>
            <a:r>
              <a:rPr lang="en-US" altLang="en-US" dirty="0"/>
              <a:t>Boosting is an iterative procedure used to adaptively change the distribution of training examples for learning base classifiers so that they increasingly focus on examples that are hard to classify</a:t>
            </a:r>
          </a:p>
          <a:p>
            <a:r>
              <a:rPr lang="en-US" altLang="en-US" dirty="0"/>
              <a:t>Boosting assigns a weight to each training example and may adaptively change the weight at the end of each boosting round</a:t>
            </a:r>
          </a:p>
          <a:p>
            <a:r>
              <a:rPr lang="en-US" altLang="en-US" dirty="0"/>
              <a:t>1. They can be used to inform the sampling distribution used to draw a set of bootstrap samples from the original data.</a:t>
            </a:r>
          </a:p>
          <a:p>
            <a:r>
              <a:rPr lang="en-US" altLang="en-US" dirty="0"/>
              <a:t>2. They can be used to learn a model that is biased toward examples with higher weight.</a:t>
            </a:r>
          </a:p>
          <a:p>
            <a:r>
              <a:rPr lang="en-US" altLang="en-US" dirty="0"/>
              <a:t>Examples that are classified incorrectly will have their weights increased, while those that are classified correctly will have their weights decreased</a:t>
            </a:r>
          </a:p>
          <a:p>
            <a:r>
              <a:rPr lang="en-US" altLang="en-US" dirty="0"/>
              <a:t>This forces the classifier to focus on examples that are difficult to classify in subsequent iterations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13D0D3C-AF5C-48AE-B7ED-1CAA2C103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4338" name="Line 4">
            <a:extLst>
              <a:ext uri="{FF2B5EF4-FFF2-40B4-BE49-F238E27FC236}">
                <a16:creationId xmlns:a16="http://schemas.microsoft.com/office/drawing/2014/main" id="{56A8BE6D-1441-43C0-9CC6-9AE0742DA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5">
            <a:extLst>
              <a:ext uri="{FF2B5EF4-FFF2-40B4-BE49-F238E27FC236}">
                <a16:creationId xmlns:a16="http://schemas.microsoft.com/office/drawing/2014/main" id="{04874380-62CC-4810-8CF6-544ABD241E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2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Line 6">
            <a:extLst>
              <a:ext uri="{FF2B5EF4-FFF2-40B4-BE49-F238E27FC236}">
                <a16:creationId xmlns:a16="http://schemas.microsoft.com/office/drawing/2014/main" id="{3B10717E-332C-49C2-AA0D-60DAC8A975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0963" y="3576639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Line 7">
            <a:extLst>
              <a:ext uri="{FF2B5EF4-FFF2-40B4-BE49-F238E27FC236}">
                <a16:creationId xmlns:a16="http://schemas.microsoft.com/office/drawing/2014/main" id="{2AFB65CF-282E-4F14-9C97-3156DB88A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1" y="3576639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2" name="Line 8">
            <a:extLst>
              <a:ext uri="{FF2B5EF4-FFF2-40B4-BE49-F238E27FC236}">
                <a16:creationId xmlns:a16="http://schemas.microsoft.com/office/drawing/2014/main" id="{53702AFC-BB69-4137-BD49-F15777DD20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763" y="2686051"/>
            <a:ext cx="620712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Line 9">
            <a:extLst>
              <a:ext uri="{FF2B5EF4-FFF2-40B4-BE49-F238E27FC236}">
                <a16:creationId xmlns:a16="http://schemas.microsoft.com/office/drawing/2014/main" id="{A0D9D5A1-9D0E-441D-AC91-6FDAD0F662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3814" y="2686051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Text Box 11">
            <a:extLst>
              <a:ext uri="{FF2B5EF4-FFF2-40B4-BE49-F238E27FC236}">
                <a16:creationId xmlns:a16="http://schemas.microsoft.com/office/drawing/2014/main" id="{CB069314-8DD4-4C46-B617-94C8AF617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4345" name="Text Box 12">
            <a:extLst>
              <a:ext uri="{FF2B5EF4-FFF2-40B4-BE49-F238E27FC236}">
                <a16:creationId xmlns:a16="http://schemas.microsoft.com/office/drawing/2014/main" id="{E7BDDCAE-8841-43D0-9FD8-6E6B93191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Income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4346" name="AutoShape 13">
            <a:extLst>
              <a:ext uri="{FF2B5EF4-FFF2-40B4-BE49-F238E27FC236}">
                <a16:creationId xmlns:a16="http://schemas.microsoft.com/office/drawing/2014/main" id="{D40F9F0D-16CC-4B4D-AD51-17D354EDC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4347" name="Text Box 14">
            <a:extLst>
              <a:ext uri="{FF2B5EF4-FFF2-40B4-BE49-F238E27FC236}">
                <a16:creationId xmlns:a16="http://schemas.microsoft.com/office/drawing/2014/main" id="{59BB683C-502A-4654-94D5-71BD7C4AE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4348" name="AutoShape 15">
            <a:extLst>
              <a:ext uri="{FF2B5EF4-FFF2-40B4-BE49-F238E27FC236}">
                <a16:creationId xmlns:a16="http://schemas.microsoft.com/office/drawing/2014/main" id="{824C1A17-8512-476D-BBFD-32F34F052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4349" name="Text Box 16">
            <a:extLst>
              <a:ext uri="{FF2B5EF4-FFF2-40B4-BE49-F238E27FC236}">
                <a16:creationId xmlns:a16="http://schemas.microsoft.com/office/drawing/2014/main" id="{4ED975EC-D304-410D-8CAA-95F7E69A5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4350" name="AutoShape 17">
            <a:extLst>
              <a:ext uri="{FF2B5EF4-FFF2-40B4-BE49-F238E27FC236}">
                <a16:creationId xmlns:a16="http://schemas.microsoft.com/office/drawing/2014/main" id="{28A27D12-83EF-4C0A-8F0F-886F45B72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4351" name="Text Box 18">
            <a:extLst>
              <a:ext uri="{FF2B5EF4-FFF2-40B4-BE49-F238E27FC236}">
                <a16:creationId xmlns:a16="http://schemas.microsoft.com/office/drawing/2014/main" id="{250672FB-002D-4997-8840-C387EBBAC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rgbClr val="00FFFF"/>
              </a:solidFill>
            </a:endParaRPr>
          </a:p>
        </p:txBody>
      </p:sp>
      <p:sp>
        <p:nvSpPr>
          <p:cNvPr id="14352" name="AutoShape 19">
            <a:extLst>
              <a:ext uri="{FF2B5EF4-FFF2-40B4-BE49-F238E27FC236}">
                <a16:creationId xmlns:a16="http://schemas.microsoft.com/office/drawing/2014/main" id="{8C3AE25B-BF8C-4BF2-82DB-F23ED68A1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4353" name="Text Box 20">
            <a:extLst>
              <a:ext uri="{FF2B5EF4-FFF2-40B4-BE49-F238E27FC236}">
                <a16:creationId xmlns:a16="http://schemas.microsoft.com/office/drawing/2014/main" id="{9FCE4A1D-12AC-47DF-9A80-697ABD195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4354" name="Text Box 21">
            <a:extLst>
              <a:ext uri="{FF2B5EF4-FFF2-40B4-BE49-F238E27FC236}">
                <a16:creationId xmlns:a16="http://schemas.microsoft.com/office/drawing/2014/main" id="{322ACB3F-3A0E-4FB4-B51A-41F9B060E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4355" name="Text Box 22">
            <a:extLst>
              <a:ext uri="{FF2B5EF4-FFF2-40B4-BE49-F238E27FC236}">
                <a16:creationId xmlns:a16="http://schemas.microsoft.com/office/drawing/2014/main" id="{D0A523E8-4FD1-4620-B409-B652B111F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4356" name="Text Box 23">
            <a:extLst>
              <a:ext uri="{FF2B5EF4-FFF2-40B4-BE49-F238E27FC236}">
                <a16:creationId xmlns:a16="http://schemas.microsoft.com/office/drawing/2014/main" id="{2DBC14EE-3135-40AF-B595-F738D30AE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Married</a:t>
            </a:r>
            <a:r>
              <a:rPr lang="en-US" alt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4357" name="Text Box 24">
            <a:extLst>
              <a:ext uri="{FF2B5EF4-FFF2-40B4-BE49-F238E27FC236}">
                <a16:creationId xmlns:a16="http://schemas.microsoft.com/office/drawing/2014/main" id="{6470BC24-4CAE-42B1-BD4F-6E6F8C7C8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Single, Divorced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4358" name="Text Box 25">
            <a:extLst>
              <a:ext uri="{FF2B5EF4-FFF2-40B4-BE49-F238E27FC236}">
                <a16:creationId xmlns:a16="http://schemas.microsoft.com/office/drawing/2014/main" id="{E1D84FFF-B81B-433F-88C5-E025386C4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&lt;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4359" name="Text Box 26">
            <a:extLst>
              <a:ext uri="{FF2B5EF4-FFF2-40B4-BE49-F238E27FC236}">
                <a16:creationId xmlns:a16="http://schemas.microsoft.com/office/drawing/2014/main" id="{4F779082-04A8-41C2-B421-C3734C268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&gt;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14360" name="Object 27">
            <a:extLst>
              <a:ext uri="{FF2B5EF4-FFF2-40B4-BE49-F238E27FC236}">
                <a16:creationId xmlns:a16="http://schemas.microsoft.com/office/drawing/2014/main" id="{18E844DE-1304-485C-8A4A-F9689CE1E1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1925" y="1604963"/>
          <a:ext cx="3678238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232400" imgH="1562100" progId="Word.Document.8">
                  <p:embed/>
                </p:oleObj>
              </mc:Choice>
              <mc:Fallback>
                <p:oleObj name="Document" r:id="rId2" imgW="5232400" imgH="1562100" progId="Word.Document.8">
                  <p:embed/>
                  <p:pic>
                    <p:nvPicPr>
                      <p:cNvPr id="14360" name="Object 27">
                        <a:extLst>
                          <a:ext uri="{FF2B5EF4-FFF2-40B4-BE49-F238E27FC236}">
                            <a16:creationId xmlns:a16="http://schemas.microsoft.com/office/drawing/2014/main" id="{18E844DE-1304-485C-8A4A-F9689CE1E1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1925" y="1604963"/>
                        <a:ext cx="3678238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1" name="Text Box 28">
            <a:extLst>
              <a:ext uri="{FF2B5EF4-FFF2-40B4-BE49-F238E27FC236}">
                <a16:creationId xmlns:a16="http://schemas.microsoft.com/office/drawing/2014/main" id="{A54CE64B-5C71-4CC9-8E87-325980B28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 b="0">
              <a:solidFill>
                <a:schemeClr val="bg2"/>
              </a:solidFill>
            </a:endParaRPr>
          </a:p>
        </p:txBody>
      </p:sp>
      <p:sp>
        <p:nvSpPr>
          <p:cNvPr id="14362" name="Line 29">
            <a:extLst>
              <a:ext uri="{FF2B5EF4-FFF2-40B4-BE49-F238E27FC236}">
                <a16:creationId xmlns:a16="http://schemas.microsoft.com/office/drawing/2014/main" id="{39762673-54F9-47FA-AEA7-AEBFEEE684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1828800"/>
            <a:ext cx="2362200" cy="685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3" name="Text Box 30">
            <a:extLst>
              <a:ext uri="{FF2B5EF4-FFF2-40B4-BE49-F238E27FC236}">
                <a16:creationId xmlns:a16="http://schemas.microsoft.com/office/drawing/2014/main" id="{AE047BE0-2BA1-43B3-B053-658EBFC15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Home Owner</a:t>
            </a:r>
            <a:endParaRPr lang="en-US" altLang="en-US" sz="1600" b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F852B92-80B8-47CF-AB96-8489002FB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3" name="Rectangle 3">
                <a:extLst>
                  <a:ext uri="{FF2B5EF4-FFF2-40B4-BE49-F238E27FC236}">
                    <a16:creationId xmlns:a16="http://schemas.microsoft.com/office/drawing/2014/main" id="{7954D60A-F6E8-4007-8E59-CED6DDA9DCF6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71499" y="1393139"/>
                <a:ext cx="6743701" cy="5175938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sz="2400" dirty="0"/>
                  <a:t>Consider a dataset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sz="2400" dirty="0"/>
              </a:p>
              <a:p>
                <a:r>
                  <a:rPr lang="en-US" altLang="en-US" sz="2400" dirty="0"/>
                  <a:t>In </a:t>
                </a:r>
                <a:r>
                  <a:rPr lang="en-US" altLang="en-US" sz="2400" b="1" dirty="0" err="1">
                    <a:solidFill>
                      <a:srgbClr val="FF0000"/>
                    </a:solidFill>
                  </a:rPr>
                  <a:t>Adaboost</a:t>
                </a:r>
                <a:r>
                  <a:rPr lang="en-US" altLang="en-US" sz="2400" dirty="0"/>
                  <a:t> the </a:t>
                </a:r>
                <a:r>
                  <a:rPr lang="en-US" altLang="en-US" sz="2400" b="1" i="1" dirty="0">
                    <a:solidFill>
                      <a:schemeClr val="accent6">
                        <a:lumMod val="75000"/>
                      </a:schemeClr>
                    </a:solidFill>
                  </a:rPr>
                  <a:t>importance</a:t>
                </a:r>
                <a:r>
                  <a:rPr lang="en-US" altLang="en-US" sz="2400" dirty="0"/>
                  <a:t> of a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i="1" dirty="0">
                    <a:solidFill>
                      <a:schemeClr val="accent4"/>
                    </a:solidFill>
                  </a:rPr>
                  <a:t>depends</a:t>
                </a:r>
                <a:r>
                  <a:rPr lang="en-US" altLang="en-US" sz="2400" dirty="0"/>
                  <a:t> on the error rate :</a:t>
                </a:r>
              </a:p>
              <a:p>
                <a:endParaRPr lang="en-US" altLang="en-US" sz="2400" dirty="0"/>
              </a:p>
              <a:p>
                <a:endParaRPr lang="en-US" altLang="en-US" sz="2400" dirty="0"/>
              </a:p>
              <a:p>
                <a:r>
                  <a:rPr lang="en-US" altLang="en-US" sz="2400" dirty="0"/>
                  <a:t>The </a:t>
                </a:r>
                <a:r>
                  <a:rPr lang="en-US" altLang="en-US" sz="2400" b="1" i="1" dirty="0">
                    <a:solidFill>
                      <a:schemeClr val="accent6"/>
                    </a:solidFill>
                  </a:rPr>
                  <a:t>importance</a:t>
                </a:r>
                <a:r>
                  <a:rPr lang="en-US" altLang="en-US" sz="2400" dirty="0"/>
                  <a:t> of a base classifier is </a:t>
                </a:r>
                <a:r>
                  <a:rPr lang="en-US" altLang="en-US" sz="2400" b="1" dirty="0">
                    <a:solidFill>
                      <a:schemeClr val="accent4"/>
                    </a:solidFill>
                  </a:rPr>
                  <a:t>given</a:t>
                </a:r>
                <a:r>
                  <a:rPr lang="en-US" altLang="en-US" sz="2400" dirty="0"/>
                  <a:t> by</a:t>
                </a:r>
              </a:p>
              <a:p>
                <a:endParaRPr lang="en-US" altLang="en-US" sz="2400" dirty="0"/>
              </a:p>
              <a:p>
                <a:pPr lvl="4"/>
                <a:endParaRPr lang="en-US" altLang="en-US" sz="1800" dirty="0"/>
              </a:p>
              <a:p>
                <a:pPr lvl="4"/>
                <a:endParaRPr lang="en-US" altLang="en-US" sz="1800" dirty="0"/>
              </a:p>
            </p:txBody>
          </p:sp>
        </mc:Choice>
        <mc:Fallback xmlns="">
          <p:sp>
            <p:nvSpPr>
              <p:cNvPr id="25603" name="Rectangle 3">
                <a:extLst>
                  <a:ext uri="{FF2B5EF4-FFF2-40B4-BE49-F238E27FC236}">
                    <a16:creationId xmlns:a16="http://schemas.microsoft.com/office/drawing/2014/main" id="{7954D60A-F6E8-4007-8E59-CED6DDA9D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71499" y="1393139"/>
                <a:ext cx="6743701" cy="5175938"/>
              </a:xfrm>
              <a:blipFill>
                <a:blip r:embed="rId2"/>
                <a:stretch>
                  <a:fillRect l="-1507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5" name="Picture 12">
            <a:extLst>
              <a:ext uri="{FF2B5EF4-FFF2-40B4-BE49-F238E27FC236}">
                <a16:creationId xmlns:a16="http://schemas.microsoft.com/office/drawing/2014/main" id="{53DE4BA0-833E-4E68-BAD3-ABED56A03E0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8"/>
          <a:stretch>
            <a:fillRect/>
          </a:stretch>
        </p:blipFill>
        <p:spPr>
          <a:xfrm>
            <a:off x="7239000" y="2017727"/>
            <a:ext cx="4038600" cy="3509299"/>
          </a:xfrm>
          <a:noFill/>
        </p:spPr>
      </p:pic>
      <p:graphicFrame>
        <p:nvGraphicFramePr>
          <p:cNvPr id="25604" name="Object 3">
            <a:extLst>
              <a:ext uri="{FF2B5EF4-FFF2-40B4-BE49-F238E27FC236}">
                <a16:creationId xmlns:a16="http://schemas.microsoft.com/office/drawing/2014/main" id="{938F91A0-BDE2-4A07-9206-DCA7E78C8A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399" y="4953000"/>
          <a:ext cx="2163061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11800" imgH="8334375" progId="Equation.3">
                  <p:embed/>
                </p:oleObj>
              </mc:Choice>
              <mc:Fallback>
                <p:oleObj name="Equation" r:id="rId4" imgW="18211800" imgH="8334375" progId="Equation.3">
                  <p:embed/>
                  <p:pic>
                    <p:nvPicPr>
                      <p:cNvPr id="25604" name="Object 3">
                        <a:extLst>
                          <a:ext uri="{FF2B5EF4-FFF2-40B4-BE49-F238E27FC236}">
                            <a16:creationId xmlns:a16="http://schemas.microsoft.com/office/drawing/2014/main" id="{938F91A0-BDE2-4A07-9206-DCA7E78C8A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399" y="4953000"/>
                        <a:ext cx="2163061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7" name="TextBox 4">
            <a:extLst>
              <a:ext uri="{FF2B5EF4-FFF2-40B4-BE49-F238E27FC236}">
                <a16:creationId xmlns:a16="http://schemas.microsoft.com/office/drawing/2014/main" id="{B8D69C3E-708F-4A78-B181-426AEFCC6BB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79" y="2017727"/>
            <a:ext cx="4758941" cy="376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41A2547-6621-4F6A-A174-05A2D3D2C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9155E0D-5A3D-4A67-AB22-87106EE0EE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4501" y="1376363"/>
            <a:ext cx="11210543" cy="3977640"/>
          </a:xfrm>
        </p:spPr>
        <p:txBody>
          <a:bodyPr>
            <a:noAutofit/>
          </a:bodyPr>
          <a:lstStyle/>
          <a:p>
            <a:r>
              <a:rPr lang="en-US" altLang="en-US" sz="2000" b="1" i="1" dirty="0">
                <a:solidFill>
                  <a:schemeClr val="accent2"/>
                </a:solidFill>
              </a:rPr>
              <a:t>Weight update: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pPr lvl="4"/>
            <a:endParaRPr lang="en-US" altLang="en-US" sz="2000" dirty="0"/>
          </a:p>
          <a:p>
            <a:r>
              <a:rPr lang="en-US" altLang="en-US" sz="2000" dirty="0"/>
              <a:t>If any intermediate rounds produce error rate higher than 50%, the weights are reverted back to 1/n and the resampling procedure is repeated</a:t>
            </a:r>
          </a:p>
          <a:p>
            <a:endParaRPr lang="en-US" altLang="en-US" sz="2000" dirty="0"/>
          </a:p>
          <a:p>
            <a:endParaRPr lang="en-US" altLang="en-US" sz="2000" dirty="0"/>
          </a:p>
        </p:txBody>
      </p:sp>
      <p:pic>
        <p:nvPicPr>
          <p:cNvPr id="26629" name="TextBox 8">
            <a:extLst>
              <a:ext uri="{FF2B5EF4-FFF2-40B4-BE49-F238E27FC236}">
                <a16:creationId xmlns:a16="http://schemas.microsoft.com/office/drawing/2014/main" id="{62F97FB4-706B-4DB9-A50B-5D0739D718C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-1149350"/>
            <a:ext cx="6083300" cy="915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TextBox 9">
            <a:extLst>
              <a:ext uri="{FF2B5EF4-FFF2-40B4-BE49-F238E27FC236}">
                <a16:creationId xmlns:a16="http://schemas.microsoft.com/office/drawing/2014/main" id="{348BF833-621C-431B-B7C7-735DE8822D3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683620"/>
            <a:ext cx="5715000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D83D6ED-48B7-4C58-B91B-87B02EF1B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Algorithm</a:t>
            </a:r>
          </a:p>
        </p:txBody>
      </p:sp>
      <p:pic>
        <p:nvPicPr>
          <p:cNvPr id="27652" name="Picture 6">
            <a:extLst>
              <a:ext uri="{FF2B5EF4-FFF2-40B4-BE49-F238E27FC236}">
                <a16:creationId xmlns:a16="http://schemas.microsoft.com/office/drawing/2014/main" id="{5BE9EBDD-1890-4798-889B-2E43A86E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295400"/>
            <a:ext cx="83470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D14D6-9491-2603-6A8D-88A5F01F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9">
            <a:extLst>
              <a:ext uri="{FF2B5EF4-FFF2-40B4-BE49-F238E27FC236}">
                <a16:creationId xmlns:a16="http://schemas.microsoft.com/office/drawing/2014/main" id="{54A4EDFA-E6CD-4BF2-5BFD-AEB85C46C5B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86856"/>
            <a:ext cx="10406063" cy="49377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/>
              <a:t>Consider 1-dimensional data set:</a:t>
            </a:r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r>
              <a:rPr lang="en-US" altLang="en-US" sz="2400" dirty="0"/>
              <a:t>Classifier is a </a:t>
            </a:r>
            <a:r>
              <a:rPr lang="en-US" altLang="en-US" sz="2400" b="1" i="1" dirty="0">
                <a:solidFill>
                  <a:schemeClr val="accent2">
                    <a:lumMod val="75000"/>
                  </a:schemeClr>
                </a:solidFill>
              </a:rPr>
              <a:t>decision stump </a:t>
            </a:r>
            <a:r>
              <a:rPr lang="en-US" altLang="en-US" sz="2400" dirty="0"/>
              <a:t>(decision tree of size 1)</a:t>
            </a:r>
          </a:p>
          <a:p>
            <a:pPr lvl="1">
              <a:defRPr/>
            </a:pPr>
            <a:r>
              <a:rPr lang="en-US" altLang="en-US" sz="2400" dirty="0"/>
              <a:t>Decision rule:  	x </a:t>
            </a:r>
            <a:r>
              <a:rPr lang="en-US" altLang="en-US" sz="2400" dirty="0">
                <a:sym typeface="Symbol" pitchFamily="2" charset="2"/>
              </a:rPr>
              <a:t> k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2" charset="2"/>
              </a:rPr>
              <a:t>versus </a:t>
            </a:r>
            <a:r>
              <a:rPr lang="en-US" altLang="en-US" sz="2400" dirty="0"/>
              <a:t>x &gt; k</a:t>
            </a:r>
          </a:p>
          <a:p>
            <a:pPr lvl="1">
              <a:defRPr/>
            </a:pPr>
            <a:r>
              <a:rPr lang="en-US" altLang="en-US" sz="2400" dirty="0"/>
              <a:t>Split point k is chosen based on entropy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C910F765-1DC5-18B9-ABBE-1727D651B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AdaBoost Example</a:t>
            </a:r>
          </a:p>
        </p:txBody>
      </p:sp>
      <p:graphicFrame>
        <p:nvGraphicFramePr>
          <p:cNvPr id="17412" name="Object 2">
            <a:extLst>
              <a:ext uri="{FF2B5EF4-FFF2-40B4-BE49-F238E27FC236}">
                <a16:creationId xmlns:a16="http://schemas.microsoft.com/office/drawing/2014/main" id="{337F8CE3-FD2A-1E17-7198-710B9926B2A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981200" y="2190750"/>
          <a:ext cx="7489825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270295" imgH="1004995" progId="Visio.Drawing.6">
                  <p:embed/>
                </p:oleObj>
              </mc:Choice>
              <mc:Fallback>
                <p:oleObj name="Visio" r:id="rId2" imgW="6270295" imgH="1004995" progId="Visio.Drawing.6">
                  <p:embed/>
                  <p:pic>
                    <p:nvPicPr>
                      <p:cNvPr id="17412" name="Object 2">
                        <a:extLst>
                          <a:ext uri="{FF2B5EF4-FFF2-40B4-BE49-F238E27FC236}">
                            <a16:creationId xmlns:a16="http://schemas.microsoft.com/office/drawing/2014/main" id="{337F8CE3-FD2A-1E17-7198-710B9926B2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190750"/>
                        <a:ext cx="7489825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Oval 10">
            <a:extLst>
              <a:ext uri="{FF2B5EF4-FFF2-40B4-BE49-F238E27FC236}">
                <a16:creationId xmlns:a16="http://schemas.microsoft.com/office/drawing/2014/main" id="{DDC0AB61-8145-14AE-DB9C-2F8318701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4219941"/>
            <a:ext cx="1295400" cy="685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x </a:t>
            </a:r>
            <a:r>
              <a:rPr lang="en-US" altLang="en-US" sz="1400">
                <a:sym typeface="Symbol" panose="05050102010706020507" pitchFamily="18" charset="2"/>
              </a:rPr>
              <a:t> k</a:t>
            </a:r>
          </a:p>
        </p:txBody>
      </p:sp>
      <p:sp>
        <p:nvSpPr>
          <p:cNvPr id="17414" name="Line 11">
            <a:extLst>
              <a:ext uri="{FF2B5EF4-FFF2-40B4-BE49-F238E27FC236}">
                <a16:creationId xmlns:a16="http://schemas.microsoft.com/office/drawing/2014/main" id="{65B72D03-BF95-3970-4631-E3D34A50C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91600" y="4905741"/>
            <a:ext cx="7620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12">
            <a:extLst>
              <a:ext uri="{FF2B5EF4-FFF2-40B4-BE49-F238E27FC236}">
                <a16:creationId xmlns:a16="http://schemas.microsoft.com/office/drawing/2014/main" id="{8B7822C8-57E5-9EDC-8ECC-D34718AF5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9753600" y="4905741"/>
            <a:ext cx="838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Text Box 13">
            <a:extLst>
              <a:ext uri="{FF2B5EF4-FFF2-40B4-BE49-F238E27FC236}">
                <a16:creationId xmlns:a16="http://schemas.microsoft.com/office/drawing/2014/main" id="{168D9AEA-CE8A-CE15-585F-BFA6CCAE0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5286741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y</a:t>
            </a:r>
            <a:r>
              <a:rPr lang="en-US" altLang="en-US" sz="1800" baseline="-25000"/>
              <a:t>left</a:t>
            </a:r>
            <a:endParaRPr lang="en-US" altLang="en-US" sz="1800"/>
          </a:p>
        </p:txBody>
      </p:sp>
      <p:sp>
        <p:nvSpPr>
          <p:cNvPr id="17417" name="Text Box 14">
            <a:extLst>
              <a:ext uri="{FF2B5EF4-FFF2-40B4-BE49-F238E27FC236}">
                <a16:creationId xmlns:a16="http://schemas.microsoft.com/office/drawing/2014/main" id="{64EE6710-2D07-E4AA-0B52-7F0BFA866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0" y="5286741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800"/>
              <a:t>y</a:t>
            </a:r>
            <a:r>
              <a:rPr lang="en-US" altLang="en-US" sz="1800" baseline="-25000"/>
              <a:t>right</a:t>
            </a:r>
            <a:endParaRPr lang="en-US" altLang="en-US" sz="1800"/>
          </a:p>
        </p:txBody>
      </p:sp>
      <p:sp>
        <p:nvSpPr>
          <p:cNvPr id="17418" name="Text Box 15">
            <a:extLst>
              <a:ext uri="{FF2B5EF4-FFF2-40B4-BE49-F238E27FC236}">
                <a16:creationId xmlns:a16="http://schemas.microsoft.com/office/drawing/2014/main" id="{F60401A7-8782-D534-77F4-093B1ECA0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4815253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600"/>
              <a:t>True</a:t>
            </a:r>
          </a:p>
        </p:txBody>
      </p:sp>
      <p:sp>
        <p:nvSpPr>
          <p:cNvPr id="17419" name="Text Box 16">
            <a:extLst>
              <a:ext uri="{FF2B5EF4-FFF2-40B4-BE49-F238E27FC236}">
                <a16:creationId xmlns:a16="http://schemas.microsoft.com/office/drawing/2014/main" id="{E80B8A71-24E5-04D3-0F84-63F8B5F45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0800" y="4815253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US" altLang="en-US" sz="160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432222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F641395-E8FA-46C5-9914-EABBFF2B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818561EA-F77E-4F68-AD4D-256013F2E4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6162" y="1770038"/>
            <a:ext cx="6553200" cy="2714625"/>
          </a:xfrm>
          <a:noFill/>
        </p:spPr>
      </p:pic>
      <p:sp>
        <p:nvSpPr>
          <p:cNvPr id="29699" name="Rectangle 6">
            <a:extLst>
              <a:ext uri="{FF2B5EF4-FFF2-40B4-BE49-F238E27FC236}">
                <a16:creationId xmlns:a16="http://schemas.microsoft.com/office/drawing/2014/main" id="{7DA00226-F7EA-4A93-901A-172FE6A950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1161" y="1235075"/>
            <a:ext cx="11091863" cy="9144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Training sets for the first 3 boosting rounds:</a:t>
            </a:r>
          </a:p>
        </p:txBody>
      </p:sp>
      <p:sp>
        <p:nvSpPr>
          <p:cNvPr id="29701" name="Line 7">
            <a:extLst>
              <a:ext uri="{FF2B5EF4-FFF2-40B4-BE49-F238E27FC236}">
                <a16:creationId xmlns:a16="http://schemas.microsoft.com/office/drawing/2014/main" id="{7FE58E1A-A0B8-4D3B-9B78-917DC8E0A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0162" y="1770037"/>
            <a:ext cx="0" cy="90584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8">
            <a:extLst>
              <a:ext uri="{FF2B5EF4-FFF2-40B4-BE49-F238E27FC236}">
                <a16:creationId xmlns:a16="http://schemas.microsoft.com/office/drawing/2014/main" id="{E0EBFCEA-D238-401E-987B-66AC84F38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5762" y="2828281"/>
            <a:ext cx="0" cy="83246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Line 9">
            <a:extLst>
              <a:ext uri="{FF2B5EF4-FFF2-40B4-BE49-F238E27FC236}">
                <a16:creationId xmlns:a16="http://schemas.microsoft.com/office/drawing/2014/main" id="{BE3354F1-15E7-4ADA-8E07-C106BAFDA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8762" y="3742681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B795E-9383-19F9-8A69-C69AAA75F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8462" y="4910126"/>
            <a:ext cx="6781800" cy="1020762"/>
          </a:xfrm>
          <a:prstGeom prst="rect">
            <a:avLst/>
          </a:prstGeom>
          <a:noFill/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EB5CDBA-5AE9-2E7C-DA20-D3CDA79930A2}"/>
              </a:ext>
            </a:extLst>
          </p:cNvPr>
          <p:cNvSpPr txBox="1">
            <a:spLocks noChangeArrowheads="1"/>
          </p:cNvSpPr>
          <p:nvPr/>
        </p:nvSpPr>
        <p:spPr>
          <a:xfrm>
            <a:off x="1371600" y="5185689"/>
            <a:ext cx="2108994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400" dirty="0"/>
              <a:t>Weights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366EC3C-3A0C-4273-A552-0800A6D9D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AdaBoost Example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0E405C7-1BCE-4A89-BFC2-B181F050BC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63181" y="1447800"/>
            <a:ext cx="11091863" cy="3408361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Alpha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Classification</a:t>
            </a:r>
          </a:p>
        </p:txBody>
      </p:sp>
      <p:pic>
        <p:nvPicPr>
          <p:cNvPr id="30725" name="Picture 443">
            <a:extLst>
              <a:ext uri="{FF2B5EF4-FFF2-40B4-BE49-F238E27FC236}">
                <a16:creationId xmlns:a16="http://schemas.microsoft.com/office/drawing/2014/main" id="{E6A83B52-0E70-4143-9EFF-D3E79107AC2A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4097337"/>
            <a:ext cx="6934200" cy="1552575"/>
          </a:xfrm>
          <a:noFill/>
        </p:spPr>
      </p:pic>
      <p:sp>
        <p:nvSpPr>
          <p:cNvPr id="30726" name="Rectangle 445">
            <a:extLst>
              <a:ext uri="{FF2B5EF4-FFF2-40B4-BE49-F238E27FC236}">
                <a16:creationId xmlns:a16="http://schemas.microsoft.com/office/drawing/2014/main" id="{2EDA0966-0145-4433-A7AD-D385ECD53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334000"/>
            <a:ext cx="6934200" cy="304800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0727" name="Text Box 446">
            <a:extLst>
              <a:ext uri="{FF2B5EF4-FFF2-40B4-BE49-F238E27FC236}">
                <a16:creationId xmlns:a16="http://schemas.microsoft.com/office/drawing/2014/main" id="{59F079A7-C0D7-45D2-9878-337B0C583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57800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Predicted Class</a:t>
            </a:r>
          </a:p>
        </p:txBody>
      </p:sp>
      <p:pic>
        <p:nvPicPr>
          <p:cNvPr id="11" name="Picture 140">
            <a:extLst>
              <a:ext uri="{FF2B5EF4-FFF2-40B4-BE49-F238E27FC236}">
                <a16:creationId xmlns:a16="http://schemas.microsoft.com/office/drawing/2014/main" id="{C805E236-F586-77A3-3D49-228C46AF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7576" y="2057400"/>
            <a:ext cx="4344392" cy="8510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A1AB855A-B489-4AA1-B112-72D0BC8C3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Random Forest Algorithm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91EF8DD4-94FA-4330-9CFB-812BDA66C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200" dirty="0"/>
              <a:t>Construct an ensemble of </a:t>
            </a:r>
            <a:r>
              <a:rPr lang="en-US" altLang="en-US" sz="2200" dirty="0">
                <a:solidFill>
                  <a:schemeClr val="accent6"/>
                </a:solidFill>
              </a:rPr>
              <a:t>decision trees </a:t>
            </a:r>
            <a:r>
              <a:rPr lang="en-US" altLang="en-US" sz="2200" dirty="0"/>
              <a:t>by manipulating training set as well as features</a:t>
            </a:r>
          </a:p>
          <a:p>
            <a:endParaRPr lang="en-US" altLang="en-US" sz="1000" dirty="0"/>
          </a:p>
          <a:p>
            <a:pPr lvl="1"/>
            <a:r>
              <a:rPr lang="en-US" altLang="en-US" sz="2000" dirty="0"/>
              <a:t>Use bootstrap sample to train every decision tree (similar to Bagging)</a:t>
            </a:r>
          </a:p>
          <a:p>
            <a:pPr lvl="1"/>
            <a:r>
              <a:rPr lang="en-US" altLang="en-US" sz="2000" dirty="0"/>
              <a:t>Use the following tree induction algorithm:</a:t>
            </a:r>
          </a:p>
          <a:p>
            <a:pPr lvl="2"/>
            <a:r>
              <a:rPr lang="en-US" altLang="en-US" sz="2000" dirty="0"/>
              <a:t> At every internal node of decision tree, randomly sample p attributes for selecting split criterion</a:t>
            </a:r>
          </a:p>
          <a:p>
            <a:pPr lvl="2"/>
            <a:r>
              <a:rPr lang="en-US" altLang="en-US" sz="2000" dirty="0"/>
              <a:t> Repeat this procedure until all leaves are pure (unpruned tree)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A79B0-5DFD-BAD2-FA46-06C2E99F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442FFBD6-CB2C-421C-CF2F-3BB12CA3C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Random Forest Algorithm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5674DE2C-941D-0A11-1970-1CA3770FED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200" dirty="0"/>
              <a:t>Construct an ensemble of </a:t>
            </a:r>
            <a:r>
              <a:rPr lang="en-US" altLang="en-US" sz="2200" dirty="0">
                <a:solidFill>
                  <a:schemeClr val="accent6"/>
                </a:solidFill>
              </a:rPr>
              <a:t>decision trees </a:t>
            </a:r>
            <a:r>
              <a:rPr lang="en-US" altLang="en-US" sz="2200" dirty="0"/>
              <a:t>by manipulating training set as well as features</a:t>
            </a:r>
            <a:endParaRPr lang="en-US" altLang="en-US" sz="1000" dirty="0"/>
          </a:p>
          <a:p>
            <a:pPr lvl="1"/>
            <a:endParaRPr lang="en-US" altLang="en-US" dirty="0"/>
          </a:p>
          <a:p>
            <a:pPr lvl="1"/>
            <a:r>
              <a:rPr lang="en-US" altLang="en-US" sz="2000" dirty="0"/>
              <a:t>Base classifier are unpruned trees and hence are unstable classifier</a:t>
            </a:r>
          </a:p>
          <a:p>
            <a:pPr lvl="1"/>
            <a:r>
              <a:rPr lang="en-US" altLang="en-US" sz="2000" dirty="0"/>
              <a:t>Base classifier are uncorrelated (due to randomization in training and features)</a:t>
            </a:r>
          </a:p>
          <a:p>
            <a:pPr lvl="1"/>
            <a:r>
              <a:rPr lang="en-US" altLang="en-US" sz="2000" dirty="0"/>
              <a:t>Random forest reduce variance of unstable classifier without impacting the bias</a:t>
            </a:r>
          </a:p>
          <a:p>
            <a:pPr marL="0" lvl="1" indent="0">
              <a:buNone/>
            </a:pPr>
            <a:endParaRPr lang="en-US" altLang="en-US" dirty="0"/>
          </a:p>
          <a:p>
            <a:pPr lvl="2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999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F8500862-0B0F-4476-B043-EB69CCE76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5362" name="Line 3">
            <a:extLst>
              <a:ext uri="{FF2B5EF4-FFF2-40B4-BE49-F238E27FC236}">
                <a16:creationId xmlns:a16="http://schemas.microsoft.com/office/drawing/2014/main" id="{82A8ADAA-CCDA-4312-9E67-3455102DB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Line 4">
            <a:extLst>
              <a:ext uri="{FF2B5EF4-FFF2-40B4-BE49-F238E27FC236}">
                <a16:creationId xmlns:a16="http://schemas.microsoft.com/office/drawing/2014/main" id="{4EC4C0D6-BDF2-445C-87F4-1C40D009B8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2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Line 5">
            <a:extLst>
              <a:ext uri="{FF2B5EF4-FFF2-40B4-BE49-F238E27FC236}">
                <a16:creationId xmlns:a16="http://schemas.microsoft.com/office/drawing/2014/main" id="{A42839C7-9CF1-4A02-8FB5-906617682C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0963" y="3576639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Line 6">
            <a:extLst>
              <a:ext uri="{FF2B5EF4-FFF2-40B4-BE49-F238E27FC236}">
                <a16:creationId xmlns:a16="http://schemas.microsoft.com/office/drawing/2014/main" id="{52DA3C68-DE02-434B-B10E-89F873817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1" y="3576639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Line 7">
            <a:extLst>
              <a:ext uri="{FF2B5EF4-FFF2-40B4-BE49-F238E27FC236}">
                <a16:creationId xmlns:a16="http://schemas.microsoft.com/office/drawing/2014/main" id="{6A5CACC0-3644-4FBC-9F83-1D723E133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763" y="2686051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Line 8">
            <a:extLst>
              <a:ext uri="{FF2B5EF4-FFF2-40B4-BE49-F238E27FC236}">
                <a16:creationId xmlns:a16="http://schemas.microsoft.com/office/drawing/2014/main" id="{8DA73204-53C6-4A30-B336-60FA1AF723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3814" y="2686051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Text Box 10">
            <a:extLst>
              <a:ext uri="{FF2B5EF4-FFF2-40B4-BE49-F238E27FC236}">
                <a16:creationId xmlns:a16="http://schemas.microsoft.com/office/drawing/2014/main" id="{0E64B6E4-17B0-4AD3-91DF-291F8B5BF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5369" name="Text Box 11">
            <a:extLst>
              <a:ext uri="{FF2B5EF4-FFF2-40B4-BE49-F238E27FC236}">
                <a16:creationId xmlns:a16="http://schemas.microsoft.com/office/drawing/2014/main" id="{39DACC15-A05A-4C39-AA3A-DEDDF011E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Income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5370" name="AutoShape 12">
            <a:extLst>
              <a:ext uri="{FF2B5EF4-FFF2-40B4-BE49-F238E27FC236}">
                <a16:creationId xmlns:a16="http://schemas.microsoft.com/office/drawing/2014/main" id="{C7EF50E1-1C39-48C8-95DF-1EF8FA8CE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5371" name="Text Box 13">
            <a:extLst>
              <a:ext uri="{FF2B5EF4-FFF2-40B4-BE49-F238E27FC236}">
                <a16:creationId xmlns:a16="http://schemas.microsoft.com/office/drawing/2014/main" id="{CA80B343-AAD0-4560-A866-299F90A71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5372" name="AutoShape 14">
            <a:extLst>
              <a:ext uri="{FF2B5EF4-FFF2-40B4-BE49-F238E27FC236}">
                <a16:creationId xmlns:a16="http://schemas.microsoft.com/office/drawing/2014/main" id="{C8BBC06F-05D5-4849-976E-C7E6D7802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5373" name="Text Box 15">
            <a:extLst>
              <a:ext uri="{FF2B5EF4-FFF2-40B4-BE49-F238E27FC236}">
                <a16:creationId xmlns:a16="http://schemas.microsoft.com/office/drawing/2014/main" id="{30CCC176-FBB9-4FA4-98F9-4D645EF81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5374" name="AutoShape 16">
            <a:extLst>
              <a:ext uri="{FF2B5EF4-FFF2-40B4-BE49-F238E27FC236}">
                <a16:creationId xmlns:a16="http://schemas.microsoft.com/office/drawing/2014/main" id="{DC143013-C6EB-4F90-BB6E-9CDE718FC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5375" name="Text Box 17">
            <a:extLst>
              <a:ext uri="{FF2B5EF4-FFF2-40B4-BE49-F238E27FC236}">
                <a16:creationId xmlns:a16="http://schemas.microsoft.com/office/drawing/2014/main" id="{5B9032FF-678A-498E-80BD-1480159E6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rgbClr val="00FFFF"/>
              </a:solidFill>
            </a:endParaRPr>
          </a:p>
        </p:txBody>
      </p:sp>
      <p:sp>
        <p:nvSpPr>
          <p:cNvPr id="15376" name="AutoShape 18">
            <a:extLst>
              <a:ext uri="{FF2B5EF4-FFF2-40B4-BE49-F238E27FC236}">
                <a16:creationId xmlns:a16="http://schemas.microsoft.com/office/drawing/2014/main" id="{3A744CE6-8BB1-4F67-AE18-36B692D68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5377" name="Text Box 19">
            <a:extLst>
              <a:ext uri="{FF2B5EF4-FFF2-40B4-BE49-F238E27FC236}">
                <a16:creationId xmlns:a16="http://schemas.microsoft.com/office/drawing/2014/main" id="{5C64B847-705F-4B1C-9890-A1207D706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5378" name="Text Box 20">
            <a:extLst>
              <a:ext uri="{FF2B5EF4-FFF2-40B4-BE49-F238E27FC236}">
                <a16:creationId xmlns:a16="http://schemas.microsoft.com/office/drawing/2014/main" id="{691A2651-5243-4D95-A246-DF3792B55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5379" name="Text Box 21">
            <a:extLst>
              <a:ext uri="{FF2B5EF4-FFF2-40B4-BE49-F238E27FC236}">
                <a16:creationId xmlns:a16="http://schemas.microsoft.com/office/drawing/2014/main" id="{D43D4DD6-3792-4914-9435-6A7ABE615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5380" name="Text Box 22">
            <a:extLst>
              <a:ext uri="{FF2B5EF4-FFF2-40B4-BE49-F238E27FC236}">
                <a16:creationId xmlns:a16="http://schemas.microsoft.com/office/drawing/2014/main" id="{18A9BCD1-0990-4A0E-8E08-E636B690B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Married</a:t>
            </a:r>
            <a:r>
              <a:rPr lang="en-US" alt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5381" name="Text Box 23">
            <a:extLst>
              <a:ext uri="{FF2B5EF4-FFF2-40B4-BE49-F238E27FC236}">
                <a16:creationId xmlns:a16="http://schemas.microsoft.com/office/drawing/2014/main" id="{FA7D88B2-342B-43B6-B21B-1EDC76898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Single, Divorced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5382" name="Text Box 24">
            <a:extLst>
              <a:ext uri="{FF2B5EF4-FFF2-40B4-BE49-F238E27FC236}">
                <a16:creationId xmlns:a16="http://schemas.microsoft.com/office/drawing/2014/main" id="{0B10F677-30F4-408E-82D7-9DA7A4F37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&lt;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5383" name="Text Box 25">
            <a:extLst>
              <a:ext uri="{FF2B5EF4-FFF2-40B4-BE49-F238E27FC236}">
                <a16:creationId xmlns:a16="http://schemas.microsoft.com/office/drawing/2014/main" id="{112A6B55-8DC1-4C86-8E9F-961BA729C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&gt;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15384" name="Object 26">
            <a:extLst>
              <a:ext uri="{FF2B5EF4-FFF2-40B4-BE49-F238E27FC236}">
                <a16:creationId xmlns:a16="http://schemas.microsoft.com/office/drawing/2014/main" id="{6CBCE12D-0A7E-461B-BAD9-7D9815A203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1764" y="1604963"/>
          <a:ext cx="36528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143500" imgH="1600200" progId="Word.Document.8">
                  <p:embed/>
                </p:oleObj>
              </mc:Choice>
              <mc:Fallback>
                <p:oleObj name="Document" r:id="rId2" imgW="5143500" imgH="1600200" progId="Word.Document.8">
                  <p:embed/>
                  <p:pic>
                    <p:nvPicPr>
                      <p:cNvPr id="15384" name="Object 26">
                        <a:extLst>
                          <a:ext uri="{FF2B5EF4-FFF2-40B4-BE49-F238E27FC236}">
                            <a16:creationId xmlns:a16="http://schemas.microsoft.com/office/drawing/2014/main" id="{6CBCE12D-0A7E-461B-BAD9-7D9815A203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4" y="1604963"/>
                        <a:ext cx="365283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5" name="Text Box 27">
            <a:extLst>
              <a:ext uri="{FF2B5EF4-FFF2-40B4-BE49-F238E27FC236}">
                <a16:creationId xmlns:a16="http://schemas.microsoft.com/office/drawing/2014/main" id="{2F709821-A106-4BE4-99B7-AE604DE11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 b="0">
              <a:solidFill>
                <a:schemeClr val="bg2"/>
              </a:solidFill>
            </a:endParaRPr>
          </a:p>
        </p:txBody>
      </p:sp>
      <p:sp>
        <p:nvSpPr>
          <p:cNvPr id="15386" name="Line 28">
            <a:extLst>
              <a:ext uri="{FF2B5EF4-FFF2-40B4-BE49-F238E27FC236}">
                <a16:creationId xmlns:a16="http://schemas.microsoft.com/office/drawing/2014/main" id="{A92EC166-4110-4F14-99E2-A753E98215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6800" y="2362200"/>
            <a:ext cx="160020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7" name="Text Box 33">
            <a:extLst>
              <a:ext uri="{FF2B5EF4-FFF2-40B4-BE49-F238E27FC236}">
                <a16:creationId xmlns:a16="http://schemas.microsoft.com/office/drawing/2014/main" id="{D80BA117-04E5-4D25-8053-C681B78FA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Home Owner</a:t>
            </a:r>
            <a:endParaRPr lang="en-US" altLang="en-US" sz="1600" b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4189845-0FAC-4C8A-9572-31A23A8AE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6386" name="Line 3">
            <a:extLst>
              <a:ext uri="{FF2B5EF4-FFF2-40B4-BE49-F238E27FC236}">
                <a16:creationId xmlns:a16="http://schemas.microsoft.com/office/drawing/2014/main" id="{6654FDA8-72F4-4D9E-B29D-6F727DBFD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Line 4">
            <a:extLst>
              <a:ext uri="{FF2B5EF4-FFF2-40B4-BE49-F238E27FC236}">
                <a16:creationId xmlns:a16="http://schemas.microsoft.com/office/drawing/2014/main" id="{44368EF9-2C0E-455C-A6F3-CCF0895561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2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Line 5">
            <a:extLst>
              <a:ext uri="{FF2B5EF4-FFF2-40B4-BE49-F238E27FC236}">
                <a16:creationId xmlns:a16="http://schemas.microsoft.com/office/drawing/2014/main" id="{C631A44B-603B-4521-8C36-20C85C885C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0963" y="3576639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Line 6">
            <a:extLst>
              <a:ext uri="{FF2B5EF4-FFF2-40B4-BE49-F238E27FC236}">
                <a16:creationId xmlns:a16="http://schemas.microsoft.com/office/drawing/2014/main" id="{0DAFE3D3-63CA-44B4-AE2B-82F420AA58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1" y="3576639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Line 7">
            <a:extLst>
              <a:ext uri="{FF2B5EF4-FFF2-40B4-BE49-F238E27FC236}">
                <a16:creationId xmlns:a16="http://schemas.microsoft.com/office/drawing/2014/main" id="{3F74804A-7A96-4B96-87E2-09A4D26F66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763" y="2686051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Line 8">
            <a:extLst>
              <a:ext uri="{FF2B5EF4-FFF2-40B4-BE49-F238E27FC236}">
                <a16:creationId xmlns:a16="http://schemas.microsoft.com/office/drawing/2014/main" id="{AC8075D9-C9A2-48B5-BCB4-2D4791F51F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3814" y="2686051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Text Box 10">
            <a:extLst>
              <a:ext uri="{FF2B5EF4-FFF2-40B4-BE49-F238E27FC236}">
                <a16:creationId xmlns:a16="http://schemas.microsoft.com/office/drawing/2014/main" id="{FAB0D765-6F13-48B0-B577-41CBA0636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6393" name="Text Box 11">
            <a:extLst>
              <a:ext uri="{FF2B5EF4-FFF2-40B4-BE49-F238E27FC236}">
                <a16:creationId xmlns:a16="http://schemas.microsoft.com/office/drawing/2014/main" id="{E0C25DCC-6325-43C2-8087-9B8F569C2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Income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6394" name="AutoShape 12">
            <a:extLst>
              <a:ext uri="{FF2B5EF4-FFF2-40B4-BE49-F238E27FC236}">
                <a16:creationId xmlns:a16="http://schemas.microsoft.com/office/drawing/2014/main" id="{468DE7B0-FDD7-42CC-ADC9-86D382BA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6395" name="Text Box 13">
            <a:extLst>
              <a:ext uri="{FF2B5EF4-FFF2-40B4-BE49-F238E27FC236}">
                <a16:creationId xmlns:a16="http://schemas.microsoft.com/office/drawing/2014/main" id="{DABC81D7-2103-4EA9-9306-8BDB3DF0E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6396" name="AutoShape 14">
            <a:extLst>
              <a:ext uri="{FF2B5EF4-FFF2-40B4-BE49-F238E27FC236}">
                <a16:creationId xmlns:a16="http://schemas.microsoft.com/office/drawing/2014/main" id="{946D1A10-755F-4542-807A-00A40EE7C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6397" name="Text Box 15">
            <a:extLst>
              <a:ext uri="{FF2B5EF4-FFF2-40B4-BE49-F238E27FC236}">
                <a16:creationId xmlns:a16="http://schemas.microsoft.com/office/drawing/2014/main" id="{3070DA6E-BD1C-450C-99ED-2E2433E8F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6398" name="AutoShape 16">
            <a:extLst>
              <a:ext uri="{FF2B5EF4-FFF2-40B4-BE49-F238E27FC236}">
                <a16:creationId xmlns:a16="http://schemas.microsoft.com/office/drawing/2014/main" id="{7BA13988-E217-467B-BE7D-6D9BB058E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6399" name="Text Box 17">
            <a:extLst>
              <a:ext uri="{FF2B5EF4-FFF2-40B4-BE49-F238E27FC236}">
                <a16:creationId xmlns:a16="http://schemas.microsoft.com/office/drawing/2014/main" id="{88775961-4A12-4FE2-9D8F-C980F1D56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rgbClr val="00FFFF"/>
              </a:solidFill>
            </a:endParaRPr>
          </a:p>
        </p:txBody>
      </p:sp>
      <p:sp>
        <p:nvSpPr>
          <p:cNvPr id="16400" name="AutoShape 18">
            <a:extLst>
              <a:ext uri="{FF2B5EF4-FFF2-40B4-BE49-F238E27FC236}">
                <a16:creationId xmlns:a16="http://schemas.microsoft.com/office/drawing/2014/main" id="{7C14FA3E-B966-49C0-9A59-A3B925832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6401" name="Text Box 19">
            <a:extLst>
              <a:ext uri="{FF2B5EF4-FFF2-40B4-BE49-F238E27FC236}">
                <a16:creationId xmlns:a16="http://schemas.microsoft.com/office/drawing/2014/main" id="{FE456DF6-A29A-4A91-9FB7-8154021C4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6402" name="Text Box 20">
            <a:extLst>
              <a:ext uri="{FF2B5EF4-FFF2-40B4-BE49-F238E27FC236}">
                <a16:creationId xmlns:a16="http://schemas.microsoft.com/office/drawing/2014/main" id="{50D0CB85-8DB9-4236-B5F3-B701D9806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6403" name="Text Box 21">
            <a:extLst>
              <a:ext uri="{FF2B5EF4-FFF2-40B4-BE49-F238E27FC236}">
                <a16:creationId xmlns:a16="http://schemas.microsoft.com/office/drawing/2014/main" id="{58324734-18CC-406B-B866-BD7576D55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6404" name="Text Box 22">
            <a:extLst>
              <a:ext uri="{FF2B5EF4-FFF2-40B4-BE49-F238E27FC236}">
                <a16:creationId xmlns:a16="http://schemas.microsoft.com/office/drawing/2014/main" id="{FC071BAD-0D75-4863-8163-D80876FC0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Married</a:t>
            </a:r>
            <a:r>
              <a:rPr lang="en-US" alt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6405" name="Text Box 23">
            <a:extLst>
              <a:ext uri="{FF2B5EF4-FFF2-40B4-BE49-F238E27FC236}">
                <a16:creationId xmlns:a16="http://schemas.microsoft.com/office/drawing/2014/main" id="{0893316C-21F3-4B37-9942-0700AD30C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Single, Divorced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6406" name="Text Box 24">
            <a:extLst>
              <a:ext uri="{FF2B5EF4-FFF2-40B4-BE49-F238E27FC236}">
                <a16:creationId xmlns:a16="http://schemas.microsoft.com/office/drawing/2014/main" id="{0F440198-8C5F-40FD-949F-5DB9B4C78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&lt;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6407" name="Text Box 25">
            <a:extLst>
              <a:ext uri="{FF2B5EF4-FFF2-40B4-BE49-F238E27FC236}">
                <a16:creationId xmlns:a16="http://schemas.microsoft.com/office/drawing/2014/main" id="{D3E175E6-83AF-4B08-B14D-6BE5654C3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&gt;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16408" name="Object 26">
            <a:extLst>
              <a:ext uri="{FF2B5EF4-FFF2-40B4-BE49-F238E27FC236}">
                <a16:creationId xmlns:a16="http://schemas.microsoft.com/office/drawing/2014/main" id="{5AD7F2BF-2DD1-44E8-93CE-3F8CD9A91F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1764" y="1604963"/>
          <a:ext cx="35766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054600" imgH="1600200" progId="Word.Document.8">
                  <p:embed/>
                </p:oleObj>
              </mc:Choice>
              <mc:Fallback>
                <p:oleObj name="Document" r:id="rId2" imgW="5054600" imgH="1600200" progId="Word.Document.8">
                  <p:embed/>
                  <p:pic>
                    <p:nvPicPr>
                      <p:cNvPr id="16408" name="Object 26">
                        <a:extLst>
                          <a:ext uri="{FF2B5EF4-FFF2-40B4-BE49-F238E27FC236}">
                            <a16:creationId xmlns:a16="http://schemas.microsoft.com/office/drawing/2014/main" id="{5AD7F2BF-2DD1-44E8-93CE-3F8CD9A91F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4" y="1604963"/>
                        <a:ext cx="357663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9" name="Text Box 27">
            <a:extLst>
              <a:ext uri="{FF2B5EF4-FFF2-40B4-BE49-F238E27FC236}">
                <a16:creationId xmlns:a16="http://schemas.microsoft.com/office/drawing/2014/main" id="{5814FC83-E9AA-4A72-923A-B36CA1125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 b="0">
              <a:solidFill>
                <a:schemeClr val="bg2"/>
              </a:solidFill>
            </a:endParaRPr>
          </a:p>
        </p:txBody>
      </p:sp>
      <p:sp>
        <p:nvSpPr>
          <p:cNvPr id="16410" name="Line 28">
            <a:extLst>
              <a:ext uri="{FF2B5EF4-FFF2-40B4-BE49-F238E27FC236}">
                <a16:creationId xmlns:a16="http://schemas.microsoft.com/office/drawing/2014/main" id="{9B60F30B-25F0-4E02-9205-9196E72DB7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0" y="2057400"/>
            <a:ext cx="2057400" cy="12954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1" name="Text Box 29">
            <a:extLst>
              <a:ext uri="{FF2B5EF4-FFF2-40B4-BE49-F238E27FC236}">
                <a16:creationId xmlns:a16="http://schemas.microsoft.com/office/drawing/2014/main" id="{782D7552-4A10-49EF-AA4E-FBC4DEE9A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Home Owner</a:t>
            </a:r>
            <a:endParaRPr lang="en-US" altLang="en-US" sz="1600" b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F913686-F9A1-43CF-971D-57FD404528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7410" name="Line 3">
            <a:extLst>
              <a:ext uri="{FF2B5EF4-FFF2-40B4-BE49-F238E27FC236}">
                <a16:creationId xmlns:a16="http://schemas.microsoft.com/office/drawing/2014/main" id="{A5C44BA8-84B4-4329-B4FC-AA80BBE1D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Line 4">
            <a:extLst>
              <a:ext uri="{FF2B5EF4-FFF2-40B4-BE49-F238E27FC236}">
                <a16:creationId xmlns:a16="http://schemas.microsoft.com/office/drawing/2014/main" id="{797895E3-BF9E-446D-9E4F-1641D1CBD5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2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Line 5">
            <a:extLst>
              <a:ext uri="{FF2B5EF4-FFF2-40B4-BE49-F238E27FC236}">
                <a16:creationId xmlns:a16="http://schemas.microsoft.com/office/drawing/2014/main" id="{09581D5C-6807-48B8-AC2F-8E48F06FE3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0963" y="3576639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Line 6">
            <a:extLst>
              <a:ext uri="{FF2B5EF4-FFF2-40B4-BE49-F238E27FC236}">
                <a16:creationId xmlns:a16="http://schemas.microsoft.com/office/drawing/2014/main" id="{94B25752-DE6D-4333-B1E8-3A66014C1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1" y="3576639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Line 7">
            <a:extLst>
              <a:ext uri="{FF2B5EF4-FFF2-40B4-BE49-F238E27FC236}">
                <a16:creationId xmlns:a16="http://schemas.microsoft.com/office/drawing/2014/main" id="{2FC40FF1-CE46-4E85-B66E-8F5BD7489EF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763" y="2686051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Line 8">
            <a:extLst>
              <a:ext uri="{FF2B5EF4-FFF2-40B4-BE49-F238E27FC236}">
                <a16:creationId xmlns:a16="http://schemas.microsoft.com/office/drawing/2014/main" id="{4E0AC857-653F-4E1C-A81F-4C632F7FE3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3814" y="2686051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Text Box 10">
            <a:extLst>
              <a:ext uri="{FF2B5EF4-FFF2-40B4-BE49-F238E27FC236}">
                <a16:creationId xmlns:a16="http://schemas.microsoft.com/office/drawing/2014/main" id="{31A188CD-F3E0-4270-BBA1-15965EB02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7417" name="Text Box 11">
            <a:extLst>
              <a:ext uri="{FF2B5EF4-FFF2-40B4-BE49-F238E27FC236}">
                <a16:creationId xmlns:a16="http://schemas.microsoft.com/office/drawing/2014/main" id="{B088FB2D-4993-482E-92FF-F12075DE8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Income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7418" name="AutoShape 12">
            <a:extLst>
              <a:ext uri="{FF2B5EF4-FFF2-40B4-BE49-F238E27FC236}">
                <a16:creationId xmlns:a16="http://schemas.microsoft.com/office/drawing/2014/main" id="{1F9C1CC1-F565-4255-996C-D3743FE57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7419" name="Text Box 13">
            <a:extLst>
              <a:ext uri="{FF2B5EF4-FFF2-40B4-BE49-F238E27FC236}">
                <a16:creationId xmlns:a16="http://schemas.microsoft.com/office/drawing/2014/main" id="{956999A7-BB5C-470C-92AF-D68F15462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7420" name="AutoShape 14">
            <a:extLst>
              <a:ext uri="{FF2B5EF4-FFF2-40B4-BE49-F238E27FC236}">
                <a16:creationId xmlns:a16="http://schemas.microsoft.com/office/drawing/2014/main" id="{1C101A96-F92E-4F68-9D70-DADD2D5D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7421" name="Text Box 15">
            <a:extLst>
              <a:ext uri="{FF2B5EF4-FFF2-40B4-BE49-F238E27FC236}">
                <a16:creationId xmlns:a16="http://schemas.microsoft.com/office/drawing/2014/main" id="{0376D1BD-C3DD-4253-AEEC-8937457BB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7422" name="AutoShape 16">
            <a:extLst>
              <a:ext uri="{FF2B5EF4-FFF2-40B4-BE49-F238E27FC236}">
                <a16:creationId xmlns:a16="http://schemas.microsoft.com/office/drawing/2014/main" id="{B1823FFB-E289-4C8C-901F-55F3978AD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7423" name="Text Box 17">
            <a:extLst>
              <a:ext uri="{FF2B5EF4-FFF2-40B4-BE49-F238E27FC236}">
                <a16:creationId xmlns:a16="http://schemas.microsoft.com/office/drawing/2014/main" id="{953DB719-85F0-4BBA-B5BA-5D45B6EBE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rgbClr val="00FFFF"/>
              </a:solidFill>
            </a:endParaRPr>
          </a:p>
        </p:txBody>
      </p:sp>
      <p:sp>
        <p:nvSpPr>
          <p:cNvPr id="17424" name="AutoShape 18">
            <a:extLst>
              <a:ext uri="{FF2B5EF4-FFF2-40B4-BE49-F238E27FC236}">
                <a16:creationId xmlns:a16="http://schemas.microsoft.com/office/drawing/2014/main" id="{7837243C-859F-4CB3-9D4A-9F92C6781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7425" name="Text Box 19">
            <a:extLst>
              <a:ext uri="{FF2B5EF4-FFF2-40B4-BE49-F238E27FC236}">
                <a16:creationId xmlns:a16="http://schemas.microsoft.com/office/drawing/2014/main" id="{ED1B0FE0-BC53-4B69-A5F4-50CC2EDB5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7426" name="Text Box 20">
            <a:extLst>
              <a:ext uri="{FF2B5EF4-FFF2-40B4-BE49-F238E27FC236}">
                <a16:creationId xmlns:a16="http://schemas.microsoft.com/office/drawing/2014/main" id="{3B41FB1B-D4C9-4F5D-96D0-968FDC030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7427" name="Text Box 21">
            <a:extLst>
              <a:ext uri="{FF2B5EF4-FFF2-40B4-BE49-F238E27FC236}">
                <a16:creationId xmlns:a16="http://schemas.microsoft.com/office/drawing/2014/main" id="{CA9CAFDA-E71A-4A2B-B9CD-37E59FFD2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7428" name="Text Box 22">
            <a:extLst>
              <a:ext uri="{FF2B5EF4-FFF2-40B4-BE49-F238E27FC236}">
                <a16:creationId xmlns:a16="http://schemas.microsoft.com/office/drawing/2014/main" id="{071D0BFD-351B-4C5C-84FD-11F209DC2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17429" name="Text Box 23">
            <a:extLst>
              <a:ext uri="{FF2B5EF4-FFF2-40B4-BE49-F238E27FC236}">
                <a16:creationId xmlns:a16="http://schemas.microsoft.com/office/drawing/2014/main" id="{770EE8FE-0778-4053-9E39-C40CFA073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Single, Divorced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7430" name="Text Box 24">
            <a:extLst>
              <a:ext uri="{FF2B5EF4-FFF2-40B4-BE49-F238E27FC236}">
                <a16:creationId xmlns:a16="http://schemas.microsoft.com/office/drawing/2014/main" id="{D2ABB308-17E1-4414-A45B-197C197ED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&lt;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7431" name="Text Box 25">
            <a:extLst>
              <a:ext uri="{FF2B5EF4-FFF2-40B4-BE49-F238E27FC236}">
                <a16:creationId xmlns:a16="http://schemas.microsoft.com/office/drawing/2014/main" id="{1E12C45D-75EC-4B1A-979F-6C12A5CE2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&gt;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17432" name="Object 26">
            <a:extLst>
              <a:ext uri="{FF2B5EF4-FFF2-40B4-BE49-F238E27FC236}">
                <a16:creationId xmlns:a16="http://schemas.microsoft.com/office/drawing/2014/main" id="{E020D34F-E07B-40D6-9CDD-CF254E2644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1763" y="1604963"/>
          <a:ext cx="3719512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270500" imgH="1562100" progId="Word.Document.8">
                  <p:embed/>
                </p:oleObj>
              </mc:Choice>
              <mc:Fallback>
                <p:oleObj name="Document" r:id="rId2" imgW="5270500" imgH="1562100" progId="Word.Document.8">
                  <p:embed/>
                  <p:pic>
                    <p:nvPicPr>
                      <p:cNvPr id="17432" name="Object 26">
                        <a:extLst>
                          <a:ext uri="{FF2B5EF4-FFF2-40B4-BE49-F238E27FC236}">
                            <a16:creationId xmlns:a16="http://schemas.microsoft.com/office/drawing/2014/main" id="{E020D34F-E07B-40D6-9CDD-CF254E2644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604963"/>
                        <a:ext cx="3719512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3" name="Text Box 27">
            <a:extLst>
              <a:ext uri="{FF2B5EF4-FFF2-40B4-BE49-F238E27FC236}">
                <a16:creationId xmlns:a16="http://schemas.microsoft.com/office/drawing/2014/main" id="{99F29EE8-4751-46EC-8D7E-1F20D6519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 b="0">
              <a:solidFill>
                <a:schemeClr val="bg2"/>
              </a:solidFill>
            </a:endParaRPr>
          </a:p>
        </p:txBody>
      </p:sp>
      <p:sp>
        <p:nvSpPr>
          <p:cNvPr id="17434" name="Line 28">
            <a:extLst>
              <a:ext uri="{FF2B5EF4-FFF2-40B4-BE49-F238E27FC236}">
                <a16:creationId xmlns:a16="http://schemas.microsoft.com/office/drawing/2014/main" id="{A44AE565-601F-42D4-8DC6-15A8D7B207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2590800"/>
            <a:ext cx="1295400" cy="990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5" name="Text Box 29">
            <a:extLst>
              <a:ext uri="{FF2B5EF4-FFF2-40B4-BE49-F238E27FC236}">
                <a16:creationId xmlns:a16="http://schemas.microsoft.com/office/drawing/2014/main" id="{BCB815D9-B2C1-478F-9E33-19EA73F1C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Home Owner</a:t>
            </a:r>
            <a:endParaRPr lang="en-US" altLang="en-US" sz="1600" b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05C3759-8E76-4AB9-AC94-72D0D840B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Apply Model to Test Data</a:t>
            </a:r>
          </a:p>
        </p:txBody>
      </p:sp>
      <p:sp>
        <p:nvSpPr>
          <p:cNvPr id="18434" name="Line 3">
            <a:extLst>
              <a:ext uri="{FF2B5EF4-FFF2-40B4-BE49-F238E27FC236}">
                <a16:creationId xmlns:a16="http://schemas.microsoft.com/office/drawing/2014/main" id="{399E9645-00A4-4D7C-B515-111A12ED86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2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Line 4">
            <a:extLst>
              <a:ext uri="{FF2B5EF4-FFF2-40B4-BE49-F238E27FC236}">
                <a16:creationId xmlns:a16="http://schemas.microsoft.com/office/drawing/2014/main" id="{C7E01FEE-3176-4252-B438-78753CA6BE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2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Line 5">
            <a:extLst>
              <a:ext uri="{FF2B5EF4-FFF2-40B4-BE49-F238E27FC236}">
                <a16:creationId xmlns:a16="http://schemas.microsoft.com/office/drawing/2014/main" id="{71C82E23-8BA5-44A8-B2EB-01CCAC0BA5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90963" y="3576639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6">
            <a:extLst>
              <a:ext uri="{FF2B5EF4-FFF2-40B4-BE49-F238E27FC236}">
                <a16:creationId xmlns:a16="http://schemas.microsoft.com/office/drawing/2014/main" id="{D2D8FE7A-F89D-4917-A3C8-EB087058A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1" y="3576639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Line 7">
            <a:extLst>
              <a:ext uri="{FF2B5EF4-FFF2-40B4-BE49-F238E27FC236}">
                <a16:creationId xmlns:a16="http://schemas.microsoft.com/office/drawing/2014/main" id="{CB301687-71A5-482B-BF68-968E7B898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8763" y="2686051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ine 8">
            <a:extLst>
              <a:ext uri="{FF2B5EF4-FFF2-40B4-BE49-F238E27FC236}">
                <a16:creationId xmlns:a16="http://schemas.microsoft.com/office/drawing/2014/main" id="{ED00308B-5029-45D5-A6C1-95ADCD1800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3814" y="2686051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Text Box 10">
            <a:extLst>
              <a:ext uri="{FF2B5EF4-FFF2-40B4-BE49-F238E27FC236}">
                <a16:creationId xmlns:a16="http://schemas.microsoft.com/office/drawing/2014/main" id="{04C790B7-6159-47D9-956D-24FBD8D5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976" y="3254376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8441" name="Text Box 11">
            <a:extLst>
              <a:ext uri="{FF2B5EF4-FFF2-40B4-BE49-F238E27FC236}">
                <a16:creationId xmlns:a16="http://schemas.microsoft.com/office/drawing/2014/main" id="{E1CD48A7-0889-4527-8882-82C342A89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639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Income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8442" name="AutoShape 12">
            <a:extLst>
              <a:ext uri="{FF2B5EF4-FFF2-40B4-BE49-F238E27FC236}">
                <a16:creationId xmlns:a16="http://schemas.microsoft.com/office/drawing/2014/main" id="{7B042607-BD97-4D38-AC64-720FAD0A9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639" y="5194301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8443" name="Text Box 13">
            <a:extLst>
              <a:ext uri="{FF2B5EF4-FFF2-40B4-BE49-F238E27FC236}">
                <a16:creationId xmlns:a16="http://schemas.microsoft.com/office/drawing/2014/main" id="{042CF95A-82ED-4DCE-BB58-65892E88B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3089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8444" name="AutoShape 14">
            <a:extLst>
              <a:ext uri="{FF2B5EF4-FFF2-40B4-BE49-F238E27FC236}">
                <a16:creationId xmlns:a16="http://schemas.microsoft.com/office/drawing/2014/main" id="{51C8C9CC-D1E7-4DC0-B900-B5BD33B2E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5214939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8445" name="Text Box 15">
            <a:extLst>
              <a:ext uri="{FF2B5EF4-FFF2-40B4-BE49-F238E27FC236}">
                <a16:creationId xmlns:a16="http://schemas.microsoft.com/office/drawing/2014/main" id="{E358D76E-CD35-4981-BBB2-B927D44D1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8446" name="AutoShape 16">
            <a:extLst>
              <a:ext uri="{FF2B5EF4-FFF2-40B4-BE49-F238E27FC236}">
                <a16:creationId xmlns:a16="http://schemas.microsoft.com/office/drawing/2014/main" id="{0EBBB9E0-0579-4083-BDC3-0ABEA6A55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271839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8447" name="Text Box 17">
            <a:extLst>
              <a:ext uri="{FF2B5EF4-FFF2-40B4-BE49-F238E27FC236}">
                <a16:creationId xmlns:a16="http://schemas.microsoft.com/office/drawing/2014/main" id="{DF7435AE-F972-41DA-8230-09E7AE62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rgbClr val="00FFFF"/>
              </a:solidFill>
            </a:endParaRPr>
          </a:p>
        </p:txBody>
      </p:sp>
      <p:sp>
        <p:nvSpPr>
          <p:cNvPr id="18448" name="AutoShape 18">
            <a:extLst>
              <a:ext uri="{FF2B5EF4-FFF2-40B4-BE49-F238E27FC236}">
                <a16:creationId xmlns:a16="http://schemas.microsoft.com/office/drawing/2014/main" id="{54DC5B1A-1D8C-42A1-BEA2-82FB2892A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1" y="4259264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8449" name="Text Box 19">
            <a:extLst>
              <a:ext uri="{FF2B5EF4-FFF2-40B4-BE49-F238E27FC236}">
                <a16:creationId xmlns:a16="http://schemas.microsoft.com/office/drawing/2014/main" id="{2446B3D7-94C1-4A2D-BEB4-53AA4CCC9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8450" name="Text Box 20">
            <a:extLst>
              <a:ext uri="{FF2B5EF4-FFF2-40B4-BE49-F238E27FC236}">
                <a16:creationId xmlns:a16="http://schemas.microsoft.com/office/drawing/2014/main" id="{C9F0E219-2699-4F54-90F2-790CA879E2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8451" name="Text Box 21">
            <a:extLst>
              <a:ext uri="{FF2B5EF4-FFF2-40B4-BE49-F238E27FC236}">
                <a16:creationId xmlns:a16="http://schemas.microsoft.com/office/drawing/2014/main" id="{0AA7AFE8-9E06-4ACA-9B00-45165F13F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18452" name="Text Box 22">
            <a:extLst>
              <a:ext uri="{FF2B5EF4-FFF2-40B4-BE49-F238E27FC236}">
                <a16:creationId xmlns:a16="http://schemas.microsoft.com/office/drawing/2014/main" id="{D476EC57-B797-4925-B872-F2D238CF4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726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>
                <a:solidFill>
                  <a:srgbClr val="FF0000"/>
                </a:solidFill>
              </a:rPr>
              <a:t>Married </a:t>
            </a:r>
          </a:p>
        </p:txBody>
      </p:sp>
      <p:sp>
        <p:nvSpPr>
          <p:cNvPr id="18453" name="Text Box 23">
            <a:extLst>
              <a:ext uri="{FF2B5EF4-FFF2-40B4-BE49-F238E27FC236}">
                <a16:creationId xmlns:a16="http://schemas.microsoft.com/office/drawing/2014/main" id="{F80673C3-33A9-402B-99BC-8590762BD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6114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Single, Divorced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8454" name="Text Box 24">
            <a:extLst>
              <a:ext uri="{FF2B5EF4-FFF2-40B4-BE49-F238E27FC236}">
                <a16:creationId xmlns:a16="http://schemas.microsoft.com/office/drawing/2014/main" id="{91118D36-64EA-4224-9A3A-FE735EB42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1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&lt;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8455" name="Text Box 25">
            <a:extLst>
              <a:ext uri="{FF2B5EF4-FFF2-40B4-BE49-F238E27FC236}">
                <a16:creationId xmlns:a16="http://schemas.microsoft.com/office/drawing/2014/main" id="{A93F7C38-7B33-469E-BFF9-7B31347CA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6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&gt;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graphicFrame>
        <p:nvGraphicFramePr>
          <p:cNvPr id="18456" name="Object 26">
            <a:extLst>
              <a:ext uri="{FF2B5EF4-FFF2-40B4-BE49-F238E27FC236}">
                <a16:creationId xmlns:a16="http://schemas.microsoft.com/office/drawing/2014/main" id="{D0CA5208-FBE8-4E4B-A361-169649B9B6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81763" y="1604964"/>
          <a:ext cx="36576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168900" imgH="1562100" progId="Word.Document.8">
                  <p:embed/>
                </p:oleObj>
              </mc:Choice>
              <mc:Fallback>
                <p:oleObj name="Document" r:id="rId2" imgW="5168900" imgH="1562100" progId="Word.Document.8">
                  <p:embed/>
                  <p:pic>
                    <p:nvPicPr>
                      <p:cNvPr id="18456" name="Object 26">
                        <a:extLst>
                          <a:ext uri="{FF2B5EF4-FFF2-40B4-BE49-F238E27FC236}">
                            <a16:creationId xmlns:a16="http://schemas.microsoft.com/office/drawing/2014/main" id="{D0CA5208-FBE8-4E4B-A361-169649B9B6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604964"/>
                        <a:ext cx="36576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Text Box 27">
            <a:extLst>
              <a:ext uri="{FF2B5EF4-FFF2-40B4-BE49-F238E27FC236}">
                <a16:creationId xmlns:a16="http://schemas.microsoft.com/office/drawing/2014/main" id="{76816771-711F-4BC4-918C-2184680F5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>
                <a:solidFill>
                  <a:schemeClr val="tx2"/>
                </a:solidFill>
              </a:rPr>
              <a:t>Test Data</a:t>
            </a:r>
            <a:endParaRPr lang="en-US" altLang="en-US" sz="2000" b="0">
              <a:solidFill>
                <a:schemeClr val="bg2"/>
              </a:solidFill>
            </a:endParaRPr>
          </a:p>
        </p:txBody>
      </p:sp>
      <p:sp>
        <p:nvSpPr>
          <p:cNvPr id="18458" name="Line 28">
            <a:extLst>
              <a:ext uri="{FF2B5EF4-FFF2-40B4-BE49-F238E27FC236}">
                <a16:creationId xmlns:a16="http://schemas.microsoft.com/office/drawing/2014/main" id="{F25AA361-4357-47CF-BE8B-B1EEC10BD5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9800" y="2590800"/>
            <a:ext cx="3124200" cy="1828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9" name="Text Box 29">
            <a:extLst>
              <a:ext uri="{FF2B5EF4-FFF2-40B4-BE49-F238E27FC236}">
                <a16:creationId xmlns:a16="http://schemas.microsoft.com/office/drawing/2014/main" id="{4AEE59DA-1B0D-4F50-8002-E0118DEEC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581401"/>
            <a:ext cx="2667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2000" b="0"/>
              <a:t>Assign Defaulted to “No”</a:t>
            </a:r>
          </a:p>
        </p:txBody>
      </p:sp>
      <p:sp>
        <p:nvSpPr>
          <p:cNvPr id="18460" name="Text Box 30">
            <a:extLst>
              <a:ext uri="{FF2B5EF4-FFF2-40B4-BE49-F238E27FC236}">
                <a16:creationId xmlns:a16="http://schemas.microsoft.com/office/drawing/2014/main" id="{E907DFBA-BB46-4A6E-A242-2552E64E3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1" y="2362201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Home Owner</a:t>
            </a:r>
            <a:endParaRPr lang="en-US" altLang="en-US" sz="1600" b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6775EFC-9B78-48C6-9E06-1AE8818929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Another Example of Decision Tree</a:t>
            </a:r>
          </a:p>
        </p:txBody>
      </p:sp>
      <p:graphicFrame>
        <p:nvGraphicFramePr>
          <p:cNvPr id="12317" name="Object 38">
            <a:extLst>
              <a:ext uri="{FF2B5EF4-FFF2-40B4-BE49-F238E27FC236}">
                <a16:creationId xmlns:a16="http://schemas.microsoft.com/office/drawing/2014/main" id="{0831DD03-DCFC-45C6-A1DC-D2714BE109E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677988" y="2071688"/>
          <a:ext cx="3883025" cy="383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854700" imgH="5778500" progId="Word.Document.8">
                  <p:embed/>
                </p:oleObj>
              </mc:Choice>
              <mc:Fallback>
                <p:oleObj name="Document" r:id="rId2" imgW="5854700" imgH="5778500" progId="Word.Document.8">
                  <p:embed/>
                  <p:pic>
                    <p:nvPicPr>
                      <p:cNvPr id="12317" name="Object 38">
                        <a:extLst>
                          <a:ext uri="{FF2B5EF4-FFF2-40B4-BE49-F238E27FC236}">
                            <a16:creationId xmlns:a16="http://schemas.microsoft.com/office/drawing/2014/main" id="{0831DD03-DCFC-45C6-A1DC-D2714BE109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2071688"/>
                        <a:ext cx="3883025" cy="383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Text Box 4">
            <a:extLst>
              <a:ext uri="{FF2B5EF4-FFF2-40B4-BE49-F238E27FC236}">
                <a16:creationId xmlns:a16="http://schemas.microsoft.com/office/drawing/2014/main" id="{61460E62-9DF8-4292-83FD-0B49A341C8D6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2514600" y="144780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12291" name="Text Box 5">
            <a:extLst>
              <a:ext uri="{FF2B5EF4-FFF2-40B4-BE49-F238E27FC236}">
                <a16:creationId xmlns:a16="http://schemas.microsoft.com/office/drawing/2014/main" id="{52461AE5-2569-405A-8299-7732622FAC8D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3200400" y="144780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12292" name="Text Box 6">
            <a:extLst>
              <a:ext uri="{FF2B5EF4-FFF2-40B4-BE49-F238E27FC236}">
                <a16:creationId xmlns:a16="http://schemas.microsoft.com/office/drawing/2014/main" id="{4A2C7CB3-81AE-4B48-A56C-353E945F2E86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4038600" y="1447800"/>
            <a:ext cx="1277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continuous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12293" name="Text Box 7">
            <a:extLst>
              <a:ext uri="{FF2B5EF4-FFF2-40B4-BE49-F238E27FC236}">
                <a16:creationId xmlns:a16="http://schemas.microsoft.com/office/drawing/2014/main" id="{1352E2CD-3B44-44A2-B75E-69FC2314EA49}"/>
              </a:ext>
            </a:extLst>
          </p:cNvPr>
          <p:cNvSpPr txBox="1">
            <a:spLocks noChangeArrowheads="1"/>
          </p:cNvSpPr>
          <p:nvPr/>
        </p:nvSpPr>
        <p:spPr bwMode="auto">
          <a:xfrm rot="19183191">
            <a:off x="4800600" y="160020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class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12294" name="Line 8">
            <a:extLst>
              <a:ext uri="{FF2B5EF4-FFF2-40B4-BE49-F238E27FC236}">
                <a16:creationId xmlns:a16="http://schemas.microsoft.com/office/drawing/2014/main" id="{6698DAD6-3D77-467B-9B25-8C319A0B0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9529764" y="3497263"/>
            <a:ext cx="242887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Line 9">
            <a:extLst>
              <a:ext uri="{FF2B5EF4-FFF2-40B4-BE49-F238E27FC236}">
                <a16:creationId xmlns:a16="http://schemas.microsoft.com/office/drawing/2014/main" id="{4BE82DD1-A94F-4E25-92A5-6965E39D2E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99463" y="3497263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Line 10">
            <a:extLst>
              <a:ext uri="{FF2B5EF4-FFF2-40B4-BE49-F238E27FC236}">
                <a16:creationId xmlns:a16="http://schemas.microsoft.com/office/drawing/2014/main" id="{B909B3E2-F753-48A3-ABCD-2CA9A2933A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05689" y="27336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Line 11">
            <a:extLst>
              <a:ext uri="{FF2B5EF4-FFF2-40B4-BE49-F238E27FC236}">
                <a16:creationId xmlns:a16="http://schemas.microsoft.com/office/drawing/2014/main" id="{0DEFA638-F2F5-4DA8-89DA-01B1BDEAC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6950" y="27336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Line 12">
            <a:extLst>
              <a:ext uri="{FF2B5EF4-FFF2-40B4-BE49-F238E27FC236}">
                <a16:creationId xmlns:a16="http://schemas.microsoft.com/office/drawing/2014/main" id="{44CFBC32-A04C-440D-AC60-3ACF98117C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7613" y="20066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Line 13">
            <a:extLst>
              <a:ext uri="{FF2B5EF4-FFF2-40B4-BE49-F238E27FC236}">
                <a16:creationId xmlns:a16="http://schemas.microsoft.com/office/drawing/2014/main" id="{4A84FDFF-8D34-45A9-BBF8-3DF8508B98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425" y="20066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Text Box 14">
            <a:extLst>
              <a:ext uri="{FF2B5EF4-FFF2-40B4-BE49-F238E27FC236}">
                <a16:creationId xmlns:a16="http://schemas.microsoft.com/office/drawing/2014/main" id="{FA7BE591-E656-46A7-AB21-D8336C069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1" y="174307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01" name="Text Box 15">
            <a:extLst>
              <a:ext uri="{FF2B5EF4-FFF2-40B4-BE49-F238E27FC236}">
                <a16:creationId xmlns:a16="http://schemas.microsoft.com/office/drawing/2014/main" id="{0351834D-3E07-4EBA-B7BC-8AD514D0B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7950" y="2470151"/>
            <a:ext cx="935038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Home Owner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02" name="Text Box 16">
            <a:extLst>
              <a:ext uri="{FF2B5EF4-FFF2-40B4-BE49-F238E27FC236}">
                <a16:creationId xmlns:a16="http://schemas.microsoft.com/office/drawing/2014/main" id="{ED864B38-EA30-4D31-93FE-C30F87CB4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2351" y="3232150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Income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03" name="AutoShape 17">
            <a:extLst>
              <a:ext uri="{FF2B5EF4-FFF2-40B4-BE49-F238E27FC236}">
                <a16:creationId xmlns:a16="http://schemas.microsoft.com/office/drawing/2014/main" id="{D4A93664-3825-4697-91DB-A563E3CF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451" y="4021138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2304" name="Text Box 18">
            <a:extLst>
              <a:ext uri="{FF2B5EF4-FFF2-40B4-BE49-F238E27FC236}">
                <a16:creationId xmlns:a16="http://schemas.microsoft.com/office/drawing/2014/main" id="{813C5F42-E294-446D-BAB8-BA73EF3C6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0" y="4021138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05" name="AutoShape 19">
            <a:extLst>
              <a:ext uri="{FF2B5EF4-FFF2-40B4-BE49-F238E27FC236}">
                <a16:creationId xmlns:a16="http://schemas.microsoft.com/office/drawing/2014/main" id="{E001673C-3D0D-4DCB-97C9-F20B1C27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4038600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2306" name="Text Box 20">
            <a:extLst>
              <a:ext uri="{FF2B5EF4-FFF2-40B4-BE49-F238E27FC236}">
                <a16:creationId xmlns:a16="http://schemas.microsoft.com/office/drawing/2014/main" id="{32FD8B4D-7EAF-43C7-8868-ABB7F8C30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4038" y="4024313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07" name="AutoShape 21">
            <a:extLst>
              <a:ext uri="{FF2B5EF4-FFF2-40B4-BE49-F238E27FC236}">
                <a16:creationId xmlns:a16="http://schemas.microsoft.com/office/drawing/2014/main" id="{1BA0B396-4C82-4AB2-8E99-F8625E891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163" y="24844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2308" name="Text Box 22">
            <a:extLst>
              <a:ext uri="{FF2B5EF4-FFF2-40B4-BE49-F238E27FC236}">
                <a16:creationId xmlns:a16="http://schemas.microsoft.com/office/drawing/2014/main" id="{3F642F6A-0ADF-426D-B50A-0C81EB2C4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413" y="247015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rgbClr val="00FFFF"/>
              </a:solidFill>
            </a:endParaRPr>
          </a:p>
        </p:txBody>
      </p:sp>
      <p:grpSp>
        <p:nvGrpSpPr>
          <p:cNvPr id="12309" name="Group 35">
            <a:extLst>
              <a:ext uri="{FF2B5EF4-FFF2-40B4-BE49-F238E27FC236}">
                <a16:creationId xmlns:a16="http://schemas.microsoft.com/office/drawing/2014/main" id="{B22A43E7-0F42-4BB2-8EAE-965DAC3711E8}"/>
              </a:ext>
            </a:extLst>
          </p:cNvPr>
          <p:cNvGrpSpPr>
            <a:grpSpLocks/>
          </p:cNvGrpSpPr>
          <p:nvPr/>
        </p:nvGrpSpPr>
        <p:grpSpPr bwMode="auto">
          <a:xfrm>
            <a:off x="7118350" y="3232150"/>
            <a:ext cx="685800" cy="381000"/>
            <a:chOff x="4927" y="2340"/>
            <a:chExt cx="432" cy="240"/>
          </a:xfrm>
        </p:grpSpPr>
        <p:sp>
          <p:nvSpPr>
            <p:cNvPr id="12321" name="AutoShape 23">
              <a:extLst>
                <a:ext uri="{FF2B5EF4-FFF2-40B4-BE49-F238E27FC236}">
                  <a16:creationId xmlns:a16="http://schemas.microsoft.com/office/drawing/2014/main" id="{0A9EB9A3-7B80-418D-B376-4D6B9124A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2322" name="Text Box 24">
              <a:extLst>
                <a:ext uri="{FF2B5EF4-FFF2-40B4-BE49-F238E27FC236}">
                  <a16:creationId xmlns:a16="http://schemas.microsoft.com/office/drawing/2014/main" id="{62F00DFC-95BD-4E87-A989-CCC523B5B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5" y="2340"/>
              <a:ext cx="3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-84" charset="2"/>
                <a:buNone/>
              </a:pPr>
              <a:r>
                <a:rPr lang="en-US" altLang="en-US" sz="1600">
                  <a:solidFill>
                    <a:srgbClr val="800000"/>
                  </a:solidFill>
                </a:rPr>
                <a:t>NO</a:t>
              </a:r>
              <a:endParaRPr lang="en-US" altLang="en-US" sz="1600" b="0">
                <a:solidFill>
                  <a:schemeClr val="bg2"/>
                </a:solidFill>
              </a:endParaRPr>
            </a:p>
          </p:txBody>
        </p:sp>
      </p:grpSp>
      <p:sp>
        <p:nvSpPr>
          <p:cNvPr id="12310" name="Text Box 25">
            <a:extLst>
              <a:ext uri="{FF2B5EF4-FFF2-40B4-BE49-F238E27FC236}">
                <a16:creationId xmlns:a16="http://schemas.microsoft.com/office/drawing/2014/main" id="{40D1C44F-1F9B-4B0E-8B32-64FB3952B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150" y="27749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11" name="Text Box 26">
            <a:extLst>
              <a:ext uri="{FF2B5EF4-FFF2-40B4-BE49-F238E27FC236}">
                <a16:creationId xmlns:a16="http://schemas.microsoft.com/office/drawing/2014/main" id="{B8D78E17-DE33-4689-B0BD-63B9D2992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1" y="2698750"/>
            <a:ext cx="442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12" name="Text Box 27">
            <a:extLst>
              <a:ext uri="{FF2B5EF4-FFF2-40B4-BE49-F238E27FC236}">
                <a16:creationId xmlns:a16="http://schemas.microsoft.com/office/drawing/2014/main" id="{1593510F-7176-4511-AFEC-EFC4843FF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551" y="1936750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Married</a:t>
            </a:r>
            <a:r>
              <a:rPr lang="en-US" alt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12313" name="Text Box 28">
            <a:extLst>
              <a:ext uri="{FF2B5EF4-FFF2-40B4-BE49-F238E27FC236}">
                <a16:creationId xmlns:a16="http://schemas.microsoft.com/office/drawing/2014/main" id="{88158606-A214-4401-8606-A6E72D8C9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750" y="1708151"/>
            <a:ext cx="13985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Single, Divorced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14" name="Text Box 29">
            <a:extLst>
              <a:ext uri="{FF2B5EF4-FFF2-40B4-BE49-F238E27FC236}">
                <a16:creationId xmlns:a16="http://schemas.microsoft.com/office/drawing/2014/main" id="{BA678096-4A0D-4AA2-87F4-0E63B4360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7176" y="3562350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&lt;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15" name="Text Box 30">
            <a:extLst>
              <a:ext uri="{FF2B5EF4-FFF2-40B4-BE49-F238E27FC236}">
                <a16:creationId xmlns:a16="http://schemas.microsoft.com/office/drawing/2014/main" id="{097B3FA1-172C-466A-AD3E-F367AA04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1" y="3562350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&gt;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2316" name="Text Box 37">
            <a:extLst>
              <a:ext uri="{FF2B5EF4-FFF2-40B4-BE49-F238E27FC236}">
                <a16:creationId xmlns:a16="http://schemas.microsoft.com/office/drawing/2014/main" id="{08AB6E6A-117C-4F9C-9E92-081433888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029200"/>
            <a:ext cx="441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3300"/>
                </a:solidFill>
              </a:rPr>
              <a:t>There could be more than one tree that fits the same data!</a:t>
            </a:r>
          </a:p>
        </p:txBody>
      </p:sp>
    </p:spTree>
    <p:extLst>
      <p:ext uri="{BB962C8B-B14F-4D97-AF65-F5344CB8AC3E}">
        <p14:creationId xmlns:p14="http://schemas.microsoft.com/office/powerpoint/2010/main" val="341543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3A98C3D-2995-4F43-B868-3D29606AA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Decision Tree Induction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C4EEE4B1-2980-40D8-B25E-F7BD117041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Many Algorithms: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Hunt’s Algorithm (one of the earliest)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CART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ID3, C4.5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SLIQ,SPRINT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7848EE3C-5155-461B-95F1-0EB904BA1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2017" y="427340"/>
            <a:ext cx="11040533" cy="533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General Structure of Hunt’s Algorithm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2C4A2D3-EEA6-4EED-B84C-069A3654AF1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cs typeface="+mn-cs"/>
              </a:rPr>
              <a:t>Let D</a:t>
            </a:r>
            <a:r>
              <a:rPr lang="en-US" sz="2000" baseline="-25000" dirty="0">
                <a:cs typeface="+mn-cs"/>
              </a:rPr>
              <a:t>t</a:t>
            </a:r>
            <a:r>
              <a:rPr lang="en-US" sz="2000" dirty="0">
                <a:cs typeface="+mn-cs"/>
              </a:rPr>
              <a:t> be the set of training records that reach a node t</a:t>
            </a:r>
          </a:p>
          <a:p>
            <a:pPr lvl="4">
              <a:defRPr/>
            </a:pPr>
            <a:endParaRPr lang="en-US" sz="1600" dirty="0">
              <a:latin typeface="Times New Roman" charset="0"/>
            </a:endParaRPr>
          </a:p>
          <a:p>
            <a:pPr>
              <a:defRPr/>
            </a:pPr>
            <a:r>
              <a:rPr lang="en-US" sz="2000" dirty="0">
                <a:cs typeface="+mn-cs"/>
              </a:rPr>
              <a:t>General Procedure: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000" dirty="0"/>
              <a:t>If D</a:t>
            </a:r>
            <a:r>
              <a:rPr lang="en-US" sz="2000" baseline="-25000" dirty="0"/>
              <a:t>t</a:t>
            </a:r>
            <a:r>
              <a:rPr lang="en-US" sz="2000" dirty="0"/>
              <a:t> contains records that belong the </a:t>
            </a:r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same class </a:t>
            </a:r>
            <a:r>
              <a:rPr lang="en-US" sz="2000" dirty="0" err="1"/>
              <a:t>y</a:t>
            </a:r>
            <a:r>
              <a:rPr lang="en-US" sz="2000" baseline="-25000" dirty="0" err="1"/>
              <a:t>t</a:t>
            </a:r>
            <a:r>
              <a:rPr lang="en-US" sz="2000" dirty="0"/>
              <a:t>, then t is a leaf node labeled as </a:t>
            </a:r>
            <a:r>
              <a:rPr lang="en-US" sz="2000" dirty="0" err="1"/>
              <a:t>y</a:t>
            </a:r>
            <a:r>
              <a:rPr lang="en-US" sz="2000" baseline="-25000" dirty="0" err="1"/>
              <a:t>t</a:t>
            </a:r>
            <a:endParaRPr lang="en-US" sz="2000" baseline="-25000" dirty="0"/>
          </a:p>
          <a:p>
            <a:pPr lvl="1">
              <a:buFont typeface="Arial" charset="0"/>
              <a:buChar char="–"/>
              <a:defRPr/>
            </a:pPr>
            <a:r>
              <a:rPr lang="en-US" sz="2000" dirty="0"/>
              <a:t>If D</a:t>
            </a:r>
            <a:r>
              <a:rPr lang="en-US" sz="2000" baseline="-25000" dirty="0"/>
              <a:t>t</a:t>
            </a:r>
            <a:r>
              <a:rPr lang="en-US" sz="2000" dirty="0"/>
              <a:t> contains records that belong to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more than one class</a:t>
            </a:r>
            <a:r>
              <a:rPr lang="en-US" sz="2000" dirty="0"/>
              <a:t>, use an attribute test to split the data into smaller subsets. Recursively apply the procedure to each subset.</a:t>
            </a:r>
          </a:p>
        </p:txBody>
      </p:sp>
      <p:graphicFrame>
        <p:nvGraphicFramePr>
          <p:cNvPr id="21514" name="Object 21">
            <a:extLst>
              <a:ext uri="{FF2B5EF4-FFF2-40B4-BE49-F238E27FC236}">
                <a16:creationId xmlns:a16="http://schemas.microsoft.com/office/drawing/2014/main" id="{0541B6A4-7546-427F-A972-49B708EEFDC1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8772297"/>
              </p:ext>
            </p:extLst>
          </p:nvPr>
        </p:nvGraphicFramePr>
        <p:xfrm>
          <a:off x="7696200" y="1371600"/>
          <a:ext cx="3195637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854700" imgH="5778500" progId="Word.Document.8">
                  <p:embed/>
                </p:oleObj>
              </mc:Choice>
              <mc:Fallback>
                <p:oleObj name="Document" r:id="rId2" imgW="5854700" imgH="5778500" progId="Word.Document.8">
                  <p:embed/>
                  <p:pic>
                    <p:nvPicPr>
                      <p:cNvPr id="21514" name="Object 21">
                        <a:extLst>
                          <a:ext uri="{FF2B5EF4-FFF2-40B4-BE49-F238E27FC236}">
                            <a16:creationId xmlns:a16="http://schemas.microsoft.com/office/drawing/2014/main" id="{0541B6A4-7546-427F-A972-49B708EEFDC1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1371600"/>
                        <a:ext cx="3195637" cy="315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Oval 11">
            <a:extLst>
              <a:ext uri="{FF2B5EF4-FFF2-40B4-BE49-F238E27FC236}">
                <a16:creationId xmlns:a16="http://schemas.microsoft.com/office/drawing/2014/main" id="{22149E8B-C419-4FBD-AE16-6FC670E88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2" y="5029200"/>
            <a:ext cx="1447800" cy="762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1508" name="Line 12">
            <a:extLst>
              <a:ext uri="{FF2B5EF4-FFF2-40B4-BE49-F238E27FC236}">
                <a16:creationId xmlns:a16="http://schemas.microsoft.com/office/drawing/2014/main" id="{41CBB8FC-6869-4033-A8AB-0BD2341FCC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99412" y="5791200"/>
            <a:ext cx="990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Line 13">
            <a:extLst>
              <a:ext uri="{FF2B5EF4-FFF2-40B4-BE49-F238E27FC236}">
                <a16:creationId xmlns:a16="http://schemas.microsoft.com/office/drawing/2014/main" id="{7EEB5828-06C8-4232-AB96-10FA60D782B0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2412" y="57912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Line 14">
            <a:extLst>
              <a:ext uri="{FF2B5EF4-FFF2-40B4-BE49-F238E27FC236}">
                <a16:creationId xmlns:a16="http://schemas.microsoft.com/office/drawing/2014/main" id="{AD977740-5001-4B4A-8AD9-702811ADF74B}"/>
              </a:ext>
            </a:extLst>
          </p:cNvPr>
          <p:cNvSpPr>
            <a:spLocks noChangeShapeType="1"/>
          </p:cNvSpPr>
          <p:nvPr/>
        </p:nvSpPr>
        <p:spPr bwMode="auto">
          <a:xfrm>
            <a:off x="9294812" y="5791200"/>
            <a:ext cx="990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Line 15">
            <a:extLst>
              <a:ext uri="{FF2B5EF4-FFF2-40B4-BE49-F238E27FC236}">
                <a16:creationId xmlns:a16="http://schemas.microsoft.com/office/drawing/2014/main" id="{FC7DE917-44FB-491E-935A-E4C84548854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42412" y="464820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Text Box 16">
            <a:extLst>
              <a:ext uri="{FF2B5EF4-FFF2-40B4-BE49-F238E27FC236}">
                <a16:creationId xmlns:a16="http://schemas.microsoft.com/office/drawing/2014/main" id="{3DD21F39-B618-45D5-A6C5-1C153D36B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1012" y="4495801"/>
            <a:ext cx="609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D</a:t>
            </a:r>
            <a:r>
              <a:rPr lang="en-US" altLang="en-US" sz="2000" baseline="-25000"/>
              <a:t>t</a:t>
            </a:r>
          </a:p>
        </p:txBody>
      </p:sp>
      <p:sp>
        <p:nvSpPr>
          <p:cNvPr id="21513" name="Text Box 17">
            <a:extLst>
              <a:ext uri="{FF2B5EF4-FFF2-40B4-BE49-F238E27FC236}">
                <a16:creationId xmlns:a16="http://schemas.microsoft.com/office/drawing/2014/main" id="{7C8902AE-44B0-45F4-8544-9CEDFD7F8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0012" y="51816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 dirty="0"/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016B6D02-8AE9-4F7E-97B0-C9CCD7FC4E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Classification: Definition</a:t>
            </a:r>
          </a:p>
        </p:txBody>
      </p:sp>
      <p:sp>
        <p:nvSpPr>
          <p:cNvPr id="3075" name="Rectangle 5">
            <a:extLst>
              <a:ext uri="{FF2B5EF4-FFF2-40B4-BE49-F238E27FC236}">
                <a16:creationId xmlns:a16="http://schemas.microsoft.com/office/drawing/2014/main" id="{D5E82030-C269-4E19-A3DA-C9DC83A38D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8056" y="1447800"/>
            <a:ext cx="11210543" cy="3276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Data is a collection of records (</a:t>
            </a:r>
            <a:r>
              <a:rPr lang="en-US" sz="1800" dirty="0">
                <a:solidFill>
                  <a:srgbClr val="FF0000"/>
                </a:solidFill>
                <a:cs typeface="+mn-cs"/>
              </a:rPr>
              <a:t>training set</a:t>
            </a:r>
            <a:r>
              <a:rPr lang="en-US" sz="1800" dirty="0">
                <a:cs typeface="+mn-cs"/>
              </a:rPr>
              <a:t>)</a:t>
            </a:r>
          </a:p>
          <a:p>
            <a:pPr marL="0" lvl="1" indent="0">
              <a:buNone/>
              <a:defRPr/>
            </a:pPr>
            <a:r>
              <a:rPr lang="en-US" sz="1800" dirty="0"/>
              <a:t>Each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record</a:t>
            </a:r>
            <a:r>
              <a:rPr lang="en-US" sz="1800" dirty="0"/>
              <a:t> is by characterized by a </a:t>
            </a:r>
            <a:r>
              <a:rPr lang="en-US" sz="1800" b="1" dirty="0">
                <a:solidFill>
                  <a:srgbClr val="FFC000"/>
                </a:solidFill>
              </a:rPr>
              <a:t>tuple</a:t>
            </a:r>
            <a:r>
              <a:rPr lang="en-US" sz="1800" dirty="0"/>
              <a:t> (</a:t>
            </a:r>
            <a:r>
              <a:rPr lang="en-US" sz="1800" b="1" i="1" dirty="0" err="1">
                <a:latin typeface="Times New Roman" charset="0"/>
              </a:rPr>
              <a:t>x</a:t>
            </a:r>
            <a:r>
              <a:rPr lang="en-US" sz="1800" dirty="0" err="1"/>
              <a:t>,</a:t>
            </a:r>
            <a:r>
              <a:rPr lang="en-US" sz="1800" i="1" dirty="0" err="1">
                <a:latin typeface="Times New Roman" charset="0"/>
              </a:rPr>
              <a:t>y</a:t>
            </a:r>
            <a:r>
              <a:rPr lang="en-US" sz="1800" dirty="0"/>
              <a:t>), where </a:t>
            </a:r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  <a:latin typeface="Times New Roman" charset="0"/>
              </a:rPr>
              <a:t>x</a:t>
            </a:r>
            <a:r>
              <a:rPr lang="en-US" sz="1800" b="1" i="1" dirty="0">
                <a:latin typeface="Times New Roman" charset="0"/>
              </a:rPr>
              <a:t> </a:t>
            </a:r>
            <a:r>
              <a:rPr lang="en-US" sz="1800" dirty="0"/>
              <a:t>is the </a:t>
            </a:r>
            <a:r>
              <a:rPr lang="en-US" sz="1800" i="1" dirty="0">
                <a:solidFill>
                  <a:schemeClr val="accent1">
                    <a:lumMod val="75000"/>
                  </a:schemeClr>
                </a:solidFill>
              </a:rPr>
              <a:t>attribute</a:t>
            </a:r>
            <a:r>
              <a:rPr lang="en-US" sz="1800" dirty="0"/>
              <a:t> set and </a:t>
            </a:r>
            <a:r>
              <a:rPr lang="en-US" sz="1800" i="1" dirty="0">
                <a:solidFill>
                  <a:srgbClr val="00B050"/>
                </a:solidFill>
                <a:latin typeface="Times New Roman" charset="0"/>
              </a:rPr>
              <a:t>y</a:t>
            </a:r>
            <a:r>
              <a:rPr lang="en-US" sz="1800" i="1" dirty="0">
                <a:latin typeface="Times New Roman" charset="0"/>
              </a:rPr>
              <a:t> </a:t>
            </a:r>
            <a:r>
              <a:rPr lang="en-US" sz="1800" dirty="0"/>
              <a:t>is the </a:t>
            </a:r>
            <a:r>
              <a:rPr lang="en-US" sz="1800" i="1" dirty="0">
                <a:solidFill>
                  <a:srgbClr val="00B050"/>
                </a:solidFill>
              </a:rPr>
              <a:t>class</a:t>
            </a:r>
            <a:r>
              <a:rPr lang="en-US" sz="1800" dirty="0"/>
              <a:t> label</a:t>
            </a:r>
          </a:p>
          <a:p>
            <a:pPr marL="457200" lvl="2" indent="0">
              <a:buNone/>
              <a:defRPr/>
            </a:pPr>
            <a:r>
              <a:rPr lang="en-US" sz="1800" dirty="0"/>
              <a:t> </a:t>
            </a:r>
            <a:r>
              <a:rPr lang="en-US" sz="1800" b="1" i="1" dirty="0">
                <a:latin typeface="Times New Roman" charset="0"/>
              </a:rPr>
              <a:t>x</a:t>
            </a:r>
            <a:r>
              <a:rPr lang="en-US" sz="1800" dirty="0"/>
              <a:t>: attribute, predictor, independent variable 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 input</a:t>
            </a:r>
          </a:p>
          <a:p>
            <a:pPr marL="457200" lvl="2" indent="0">
              <a:buNone/>
              <a:defRPr/>
            </a:pPr>
            <a:r>
              <a:rPr lang="en-US" sz="1800" dirty="0"/>
              <a:t> </a:t>
            </a:r>
            <a:r>
              <a:rPr lang="en-US" sz="1800" i="1" dirty="0">
                <a:latin typeface="Times New Roman" charset="0"/>
              </a:rPr>
              <a:t>y</a:t>
            </a:r>
            <a:r>
              <a:rPr lang="en-US" sz="1800" dirty="0"/>
              <a:t>: class, response, dependent variable </a:t>
            </a: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/>
              <a:t> output</a:t>
            </a:r>
            <a:endParaRPr lang="en-US" sz="1800" dirty="0">
              <a:latin typeface="Times New Roman" charset="0"/>
            </a:endParaRPr>
          </a:p>
          <a:p>
            <a:pPr>
              <a:defRPr/>
            </a:pPr>
            <a:endParaRPr lang="en-US" sz="1800" dirty="0">
              <a:cs typeface="+mn-cs"/>
            </a:endParaRPr>
          </a:p>
          <a:p>
            <a:pPr>
              <a:defRPr/>
            </a:pPr>
            <a:r>
              <a:rPr lang="en-US" sz="1800" dirty="0">
                <a:cs typeface="+mn-cs"/>
              </a:rPr>
              <a:t>Task: </a:t>
            </a:r>
            <a:r>
              <a:rPr lang="en-US" sz="1800" dirty="0"/>
              <a:t>Learn a model that maps each attribute set </a:t>
            </a:r>
            <a:r>
              <a:rPr lang="en-US" sz="1800" b="1" i="1" dirty="0">
                <a:latin typeface="Times New Roman" charset="0"/>
              </a:rPr>
              <a:t>x </a:t>
            </a:r>
            <a:r>
              <a:rPr lang="en-US" sz="1800" dirty="0"/>
              <a:t>into one of the predefined class labels</a:t>
            </a:r>
            <a:endParaRPr lang="en-US" sz="1800" i="1" dirty="0">
              <a:latin typeface="Times New Roman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750C1-E159-D159-128F-67D681E39E3A}"/>
              </a:ext>
            </a:extLst>
          </p:cNvPr>
          <p:cNvSpPr txBox="1"/>
          <p:nvPr/>
        </p:nvSpPr>
        <p:spPr>
          <a:xfrm>
            <a:off x="1706372" y="5056257"/>
            <a:ext cx="8686800" cy="707886"/>
          </a:xfrm>
          <a:custGeom>
            <a:avLst/>
            <a:gdLst>
              <a:gd name="connsiteX0" fmla="*/ 0 w 8686800"/>
              <a:gd name="connsiteY0" fmla="*/ 0 h 707886"/>
              <a:gd name="connsiteX1" fmla="*/ 8686800 w 8686800"/>
              <a:gd name="connsiteY1" fmla="*/ 0 h 707886"/>
              <a:gd name="connsiteX2" fmla="*/ 8686800 w 8686800"/>
              <a:gd name="connsiteY2" fmla="*/ 707886 h 707886"/>
              <a:gd name="connsiteX3" fmla="*/ 0 w 8686800"/>
              <a:gd name="connsiteY3" fmla="*/ 707886 h 707886"/>
              <a:gd name="connsiteX4" fmla="*/ 0 w 8686800"/>
              <a:gd name="connsiteY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6800" h="707886" fill="none" extrusionOk="0">
                <a:moveTo>
                  <a:pt x="0" y="0"/>
                </a:moveTo>
                <a:cubicBezTo>
                  <a:pt x="3348271" y="-49533"/>
                  <a:pt x="7249096" y="-14809"/>
                  <a:pt x="8686800" y="0"/>
                </a:cubicBezTo>
                <a:cubicBezTo>
                  <a:pt x="8683903" y="241872"/>
                  <a:pt x="8638797" y="624090"/>
                  <a:pt x="8686800" y="707886"/>
                </a:cubicBezTo>
                <a:cubicBezTo>
                  <a:pt x="5340166" y="659655"/>
                  <a:pt x="4055716" y="792341"/>
                  <a:pt x="0" y="707886"/>
                </a:cubicBezTo>
                <a:cubicBezTo>
                  <a:pt x="63689" y="451632"/>
                  <a:pt x="20489" y="177244"/>
                  <a:pt x="0" y="0"/>
                </a:cubicBezTo>
                <a:close/>
              </a:path>
              <a:path w="8686800" h="707886" stroke="0" extrusionOk="0">
                <a:moveTo>
                  <a:pt x="0" y="0"/>
                </a:moveTo>
                <a:cubicBezTo>
                  <a:pt x="2202170" y="118645"/>
                  <a:pt x="6456162" y="116012"/>
                  <a:pt x="8686800" y="0"/>
                </a:cubicBezTo>
                <a:cubicBezTo>
                  <a:pt x="8643390" y="186738"/>
                  <a:pt x="8741541" y="428844"/>
                  <a:pt x="8686800" y="707886"/>
                </a:cubicBezTo>
                <a:cubicBezTo>
                  <a:pt x="7290460" y="842486"/>
                  <a:pt x="4185396" y="550690"/>
                  <a:pt x="0" y="707886"/>
                </a:cubicBezTo>
                <a:cubicBezTo>
                  <a:pt x="50286" y="551974"/>
                  <a:pt x="46678" y="316632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i="1" u="sng" dirty="0">
                <a:latin typeface="Times New Roman" charset="0"/>
              </a:rPr>
              <a:t>A classification model is an abstract representation of the relationship between the attribute set and the class label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9A0CD44C-E1FF-40C2-8837-BBEA984CA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Hunt’s Algorithm</a:t>
            </a:r>
          </a:p>
        </p:txBody>
      </p:sp>
      <p:graphicFrame>
        <p:nvGraphicFramePr>
          <p:cNvPr id="25613" name="Object 54">
            <a:extLst>
              <a:ext uri="{FF2B5EF4-FFF2-40B4-BE49-F238E27FC236}">
                <a16:creationId xmlns:a16="http://schemas.microsoft.com/office/drawing/2014/main" id="{2D287EF9-04FD-40A6-9B26-1BF3B92E5024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43872075"/>
              </p:ext>
            </p:extLst>
          </p:nvPr>
        </p:nvGraphicFramePr>
        <p:xfrm>
          <a:off x="7612061" y="2086065"/>
          <a:ext cx="2979738" cy="327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524500" imgH="6070600" progId="Word.Document.8">
                  <p:embed/>
                </p:oleObj>
              </mc:Choice>
              <mc:Fallback>
                <p:oleObj name="Document" r:id="rId3" imgW="5524500" imgH="6070600" progId="Word.Document.8">
                  <p:embed/>
                  <p:pic>
                    <p:nvPicPr>
                      <p:cNvPr id="25613" name="Object 54">
                        <a:extLst>
                          <a:ext uri="{FF2B5EF4-FFF2-40B4-BE49-F238E27FC236}">
                            <a16:creationId xmlns:a16="http://schemas.microsoft.com/office/drawing/2014/main" id="{2D287EF9-04FD-40A6-9B26-1BF3B92E50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2061" y="2086065"/>
                        <a:ext cx="2979738" cy="327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56">
            <a:extLst>
              <a:ext uri="{FF2B5EF4-FFF2-40B4-BE49-F238E27FC236}">
                <a16:creationId xmlns:a16="http://schemas.microsoft.com/office/drawing/2014/main" id="{4246272B-C399-490D-AB97-57B80558B81E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6384215"/>
              </p:ext>
            </p:extLst>
          </p:nvPr>
        </p:nvGraphicFramePr>
        <p:xfrm>
          <a:off x="228600" y="1238660"/>
          <a:ext cx="6324600" cy="507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8204200" imgH="6578600" progId="Visio.Drawing.6">
                  <p:embed/>
                </p:oleObj>
              </mc:Choice>
              <mc:Fallback>
                <p:oleObj name="Visio" r:id="rId5" imgW="8204200" imgH="6578600" progId="Visio.Drawing.6">
                  <p:embed/>
                  <p:pic>
                    <p:nvPicPr>
                      <p:cNvPr id="25602" name="Object 56">
                        <a:extLst>
                          <a:ext uri="{FF2B5EF4-FFF2-40B4-BE49-F238E27FC236}">
                            <a16:creationId xmlns:a16="http://schemas.microsoft.com/office/drawing/2014/main" id="{4246272B-C399-490D-AB97-57B80558B8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38660"/>
                        <a:ext cx="6324600" cy="507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0E90B-7AC8-49CA-A11B-99812A38B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25603" name="TextBox 1">
            <a:extLst>
              <a:ext uri="{FF2B5EF4-FFF2-40B4-BE49-F238E27FC236}">
                <a16:creationId xmlns:a16="http://schemas.microsoft.com/office/drawing/2014/main" id="{A9B0328E-E3D2-4E8C-BDCF-9F410CAB4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830" y="2342754"/>
            <a:ext cx="7312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25612" name="TextBox 13">
            <a:extLst>
              <a:ext uri="{FF2B5EF4-FFF2-40B4-BE49-F238E27FC236}">
                <a16:creationId xmlns:a16="http://schemas.microsoft.com/office/drawing/2014/main" id="{81370EE4-7857-44B6-A6DC-BAF550685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996" y="2155305"/>
            <a:ext cx="7312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(7,3)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FE85C2-0113-08D4-F4E6-CDB01CC6E955}"/>
              </a:ext>
            </a:extLst>
          </p:cNvPr>
          <p:cNvSpPr/>
          <p:nvPr/>
        </p:nvSpPr>
        <p:spPr>
          <a:xfrm>
            <a:off x="857250" y="1773751"/>
            <a:ext cx="11239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1B3C69-9B13-0EDF-BA59-65ED2B446D23}"/>
              </a:ext>
            </a:extLst>
          </p:cNvPr>
          <p:cNvSpPr/>
          <p:nvPr/>
        </p:nvSpPr>
        <p:spPr>
          <a:xfrm>
            <a:off x="3770236" y="2057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C103EE-3C63-CA11-305E-BD86D7107F34}"/>
              </a:ext>
            </a:extLst>
          </p:cNvPr>
          <p:cNvSpPr/>
          <p:nvPr/>
        </p:nvSpPr>
        <p:spPr>
          <a:xfrm>
            <a:off x="4955940" y="2056876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602871-AA39-2D8F-9677-A7BD836C5864}"/>
              </a:ext>
            </a:extLst>
          </p:cNvPr>
          <p:cNvSpPr/>
          <p:nvPr/>
        </p:nvSpPr>
        <p:spPr>
          <a:xfrm>
            <a:off x="283447" y="4472961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75CB6-6006-B921-35A1-EF0E4509EE06}"/>
              </a:ext>
            </a:extLst>
          </p:cNvPr>
          <p:cNvSpPr/>
          <p:nvPr/>
        </p:nvSpPr>
        <p:spPr>
          <a:xfrm>
            <a:off x="619444" y="521877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27D54E-A487-B476-D578-DBCCE7D90F5A}"/>
              </a:ext>
            </a:extLst>
          </p:cNvPr>
          <p:cNvSpPr/>
          <p:nvPr/>
        </p:nvSpPr>
        <p:spPr>
          <a:xfrm>
            <a:off x="1964704" y="5215541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3854DF-FB0A-0B2D-1B0C-1493663B26F2}"/>
              </a:ext>
            </a:extLst>
          </p:cNvPr>
          <p:cNvSpPr/>
          <p:nvPr/>
        </p:nvSpPr>
        <p:spPr>
          <a:xfrm>
            <a:off x="3614895" y="5486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63F85-9AA1-2620-BF63-CEC428A1E7DB}"/>
              </a:ext>
            </a:extLst>
          </p:cNvPr>
          <p:cNvSpPr/>
          <p:nvPr/>
        </p:nvSpPr>
        <p:spPr>
          <a:xfrm>
            <a:off x="4834095" y="5486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EE7843-F8A5-8E06-CBAF-4A7CB85B909A}"/>
              </a:ext>
            </a:extLst>
          </p:cNvPr>
          <p:cNvSpPr/>
          <p:nvPr/>
        </p:nvSpPr>
        <p:spPr>
          <a:xfrm>
            <a:off x="5486400" y="4724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7B0498-AC26-1AF1-FE3F-A5060A42008B}"/>
              </a:ext>
            </a:extLst>
          </p:cNvPr>
          <p:cNvSpPr/>
          <p:nvPr/>
        </p:nvSpPr>
        <p:spPr>
          <a:xfrm>
            <a:off x="3695699" y="4013619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F8139086-3D9B-9213-52F6-622620D03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0755" y="2342754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(4,3)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8B5E4E4F-1B55-B084-2B75-C99994D9F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94" y="5462986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(1,3)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8D961F98-4E21-7CF0-BFCC-250724E30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111" y="5458462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2275850F-84BD-3A0B-333A-F74179201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580" y="5731311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(1,0)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74C08542-9BAF-D93B-ECB3-53A124CCE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742" y="5731311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(0,3)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615255E7-6558-1A0E-55C4-C0E7A083F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171" y="4957762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AD76C8AF-AAB7-F9C9-8709-C1CEB269A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8307" y="4266243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416DA57C-A861-123B-91D4-2D0D9F066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46" y="4708578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BE662C-1369-2599-A8A3-57D3DDF9D549}"/>
              </a:ext>
            </a:extLst>
          </p:cNvPr>
          <p:cNvSpPr/>
          <p:nvPr/>
        </p:nvSpPr>
        <p:spPr>
          <a:xfrm>
            <a:off x="3855534" y="2342229"/>
            <a:ext cx="731289" cy="477053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FCFAF7-B8F0-EF46-C097-D247AB8CA553}"/>
              </a:ext>
            </a:extLst>
          </p:cNvPr>
          <p:cNvSpPr/>
          <p:nvPr/>
        </p:nvSpPr>
        <p:spPr>
          <a:xfrm>
            <a:off x="5105400" y="2369724"/>
            <a:ext cx="746644" cy="492516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EE393A-054C-9CDF-00AA-38D64EDB91EB}"/>
              </a:ext>
            </a:extLst>
          </p:cNvPr>
          <p:cNvSpPr/>
          <p:nvPr/>
        </p:nvSpPr>
        <p:spPr>
          <a:xfrm>
            <a:off x="2088111" y="5481238"/>
            <a:ext cx="731289" cy="494719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3A905FC-2A74-C3C3-E5F0-6D3DB53AA18C}"/>
              </a:ext>
            </a:extLst>
          </p:cNvPr>
          <p:cNvSpPr/>
          <p:nvPr/>
        </p:nvSpPr>
        <p:spPr>
          <a:xfrm>
            <a:off x="716894" y="5495227"/>
            <a:ext cx="731289" cy="469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2685FD5-8190-863E-9065-177E450A1D15}"/>
              </a:ext>
            </a:extLst>
          </p:cNvPr>
          <p:cNvSpPr/>
          <p:nvPr/>
        </p:nvSpPr>
        <p:spPr>
          <a:xfrm>
            <a:off x="2921809" y="1143000"/>
            <a:ext cx="4012391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12B3C1-28C4-AA19-AF72-F147D53019ED}"/>
              </a:ext>
            </a:extLst>
          </p:cNvPr>
          <p:cNvSpPr/>
          <p:nvPr/>
        </p:nvSpPr>
        <p:spPr>
          <a:xfrm>
            <a:off x="153614" y="3587757"/>
            <a:ext cx="4012391" cy="297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97CBC-3B0E-30E6-EE6F-985902BEE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334C9C0B-84B7-02BC-3572-03E5EA058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Hunt’s Algorithm</a:t>
            </a:r>
          </a:p>
        </p:txBody>
      </p:sp>
      <p:graphicFrame>
        <p:nvGraphicFramePr>
          <p:cNvPr id="25613" name="Object 54">
            <a:extLst>
              <a:ext uri="{FF2B5EF4-FFF2-40B4-BE49-F238E27FC236}">
                <a16:creationId xmlns:a16="http://schemas.microsoft.com/office/drawing/2014/main" id="{97884C27-7818-37D7-109E-548CBB62A599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7612061" y="2086065"/>
          <a:ext cx="2979738" cy="327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524500" imgH="6070600" progId="Word.Document.8">
                  <p:embed/>
                </p:oleObj>
              </mc:Choice>
              <mc:Fallback>
                <p:oleObj name="Document" r:id="rId3" imgW="5524500" imgH="6070600" progId="Word.Document.8">
                  <p:embed/>
                  <p:pic>
                    <p:nvPicPr>
                      <p:cNvPr id="25613" name="Object 54">
                        <a:extLst>
                          <a:ext uri="{FF2B5EF4-FFF2-40B4-BE49-F238E27FC236}">
                            <a16:creationId xmlns:a16="http://schemas.microsoft.com/office/drawing/2014/main" id="{2D287EF9-04FD-40A6-9B26-1BF3B92E50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2061" y="2086065"/>
                        <a:ext cx="2979738" cy="327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56">
            <a:extLst>
              <a:ext uri="{FF2B5EF4-FFF2-40B4-BE49-F238E27FC236}">
                <a16:creationId xmlns:a16="http://schemas.microsoft.com/office/drawing/2014/main" id="{FD1DF14E-5C97-0654-028E-7A777EF6CDD9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8600" y="1238660"/>
          <a:ext cx="6324600" cy="507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8204200" imgH="6578600" progId="Visio.Drawing.6">
                  <p:embed/>
                </p:oleObj>
              </mc:Choice>
              <mc:Fallback>
                <p:oleObj name="Visio" r:id="rId5" imgW="8204200" imgH="6578600" progId="Visio.Drawing.6">
                  <p:embed/>
                  <p:pic>
                    <p:nvPicPr>
                      <p:cNvPr id="25602" name="Object 56">
                        <a:extLst>
                          <a:ext uri="{FF2B5EF4-FFF2-40B4-BE49-F238E27FC236}">
                            <a16:creationId xmlns:a16="http://schemas.microsoft.com/office/drawing/2014/main" id="{4246272B-C399-490D-AB97-57B80558B8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38660"/>
                        <a:ext cx="6324600" cy="507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BC71D-D617-F85E-4BFE-698B08FB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25603" name="TextBox 1">
            <a:extLst>
              <a:ext uri="{FF2B5EF4-FFF2-40B4-BE49-F238E27FC236}">
                <a16:creationId xmlns:a16="http://schemas.microsoft.com/office/drawing/2014/main" id="{FA0957EA-EC80-6D91-F681-7B770DDAD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830" y="2342754"/>
            <a:ext cx="7312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25612" name="TextBox 13">
            <a:extLst>
              <a:ext uri="{FF2B5EF4-FFF2-40B4-BE49-F238E27FC236}">
                <a16:creationId xmlns:a16="http://schemas.microsoft.com/office/drawing/2014/main" id="{35B069D8-F326-6BBC-1CF7-9099AC738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996" y="2155305"/>
            <a:ext cx="7312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(7,3)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28A17-088F-EC48-4BED-2C27759F4339}"/>
              </a:ext>
            </a:extLst>
          </p:cNvPr>
          <p:cNvSpPr/>
          <p:nvPr/>
        </p:nvSpPr>
        <p:spPr>
          <a:xfrm>
            <a:off x="7654130" y="2961876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D8F2F-F3FA-7F98-C9F6-4E5D99933928}"/>
              </a:ext>
            </a:extLst>
          </p:cNvPr>
          <p:cNvSpPr/>
          <p:nvPr/>
        </p:nvSpPr>
        <p:spPr>
          <a:xfrm>
            <a:off x="7654130" y="2721668"/>
            <a:ext cx="2895600" cy="180352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B1B9EF-D9C0-E7F0-EE8D-4D103D092617}"/>
              </a:ext>
            </a:extLst>
          </p:cNvPr>
          <p:cNvSpPr/>
          <p:nvPr/>
        </p:nvSpPr>
        <p:spPr>
          <a:xfrm>
            <a:off x="857250" y="1773751"/>
            <a:ext cx="11239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9C400-3DAD-60CC-E5A7-BDEBB9FB0A09}"/>
              </a:ext>
            </a:extLst>
          </p:cNvPr>
          <p:cNvSpPr/>
          <p:nvPr/>
        </p:nvSpPr>
        <p:spPr>
          <a:xfrm>
            <a:off x="3770236" y="2057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15C447-CD4B-9658-01B0-8C44C3D3D131}"/>
              </a:ext>
            </a:extLst>
          </p:cNvPr>
          <p:cNvSpPr/>
          <p:nvPr/>
        </p:nvSpPr>
        <p:spPr>
          <a:xfrm>
            <a:off x="4955940" y="2056876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E4BF15-2588-EEED-1084-2BC5AF61A9D3}"/>
              </a:ext>
            </a:extLst>
          </p:cNvPr>
          <p:cNvSpPr/>
          <p:nvPr/>
        </p:nvSpPr>
        <p:spPr>
          <a:xfrm>
            <a:off x="283447" y="4472961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7E3FB0-1575-908B-0B40-CF0F874C6C95}"/>
              </a:ext>
            </a:extLst>
          </p:cNvPr>
          <p:cNvSpPr/>
          <p:nvPr/>
        </p:nvSpPr>
        <p:spPr>
          <a:xfrm>
            <a:off x="619444" y="521877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DCA03B-D71A-3BD9-BCBE-325C174054C6}"/>
              </a:ext>
            </a:extLst>
          </p:cNvPr>
          <p:cNvSpPr/>
          <p:nvPr/>
        </p:nvSpPr>
        <p:spPr>
          <a:xfrm>
            <a:off x="1964704" y="5215541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69BC3-B6E5-A550-79CC-6345160606BB}"/>
              </a:ext>
            </a:extLst>
          </p:cNvPr>
          <p:cNvSpPr/>
          <p:nvPr/>
        </p:nvSpPr>
        <p:spPr>
          <a:xfrm>
            <a:off x="3614895" y="5486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2B09E-5C0D-3CC6-FBDC-9D357B1CDECB}"/>
              </a:ext>
            </a:extLst>
          </p:cNvPr>
          <p:cNvSpPr/>
          <p:nvPr/>
        </p:nvSpPr>
        <p:spPr>
          <a:xfrm>
            <a:off x="4834095" y="5486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337B8C-A07E-DA55-75E1-4CC12011B459}"/>
              </a:ext>
            </a:extLst>
          </p:cNvPr>
          <p:cNvSpPr/>
          <p:nvPr/>
        </p:nvSpPr>
        <p:spPr>
          <a:xfrm>
            <a:off x="5486400" y="4724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707B72-1FD5-8078-1B55-59FB280505B6}"/>
              </a:ext>
            </a:extLst>
          </p:cNvPr>
          <p:cNvSpPr/>
          <p:nvPr/>
        </p:nvSpPr>
        <p:spPr>
          <a:xfrm>
            <a:off x="3695699" y="4013619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82A6820B-E675-C491-9D93-677624D7A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0755" y="2342754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(4,3)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8922270D-DBEF-4E37-B6CE-3D4FF04C51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94" y="5462986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(1,3)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2DCE8182-A097-4577-8D43-1CC16F9DB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111" y="5458462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F454A528-9084-E95A-19A1-E1C5851C6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580" y="5731311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(1,0)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C1B6336F-18E7-8F61-75AE-F44264813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742" y="5731311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(0,3)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2DAD9A66-9B44-4070-2CC3-DEE3DC9C3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171" y="4957762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DE437B22-82AF-6502-A76F-5E8881D91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8307" y="4266243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6FFC8114-7C73-D308-C43B-801FF4AAB4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46" y="4708578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CD8E24-43E0-796E-B1DA-B4E5CEB4E623}"/>
              </a:ext>
            </a:extLst>
          </p:cNvPr>
          <p:cNvSpPr/>
          <p:nvPr/>
        </p:nvSpPr>
        <p:spPr>
          <a:xfrm>
            <a:off x="7654130" y="3209005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A38793-8D42-70F2-F8E1-7A347178213F}"/>
              </a:ext>
            </a:extLst>
          </p:cNvPr>
          <p:cNvSpPr/>
          <p:nvPr/>
        </p:nvSpPr>
        <p:spPr>
          <a:xfrm>
            <a:off x="7654130" y="3745400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C2C1F-4D47-DCA6-B8E2-DE678AAFE05A}"/>
              </a:ext>
            </a:extLst>
          </p:cNvPr>
          <p:cNvSpPr/>
          <p:nvPr/>
        </p:nvSpPr>
        <p:spPr>
          <a:xfrm>
            <a:off x="7654130" y="4003343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7E0B04-127E-AF27-57DF-5DEFF3D01A65}"/>
              </a:ext>
            </a:extLst>
          </p:cNvPr>
          <p:cNvSpPr/>
          <p:nvPr/>
        </p:nvSpPr>
        <p:spPr>
          <a:xfrm>
            <a:off x="7654130" y="4495175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9310F3-8787-7A53-419D-D80B1FF3CF4A}"/>
              </a:ext>
            </a:extLst>
          </p:cNvPr>
          <p:cNvSpPr/>
          <p:nvPr/>
        </p:nvSpPr>
        <p:spPr>
          <a:xfrm>
            <a:off x="7654130" y="4757421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FAA1CAA-3CB0-780F-C5D6-9D595FEC9522}"/>
              </a:ext>
            </a:extLst>
          </p:cNvPr>
          <p:cNvSpPr/>
          <p:nvPr/>
        </p:nvSpPr>
        <p:spPr>
          <a:xfrm>
            <a:off x="7654130" y="5019667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12024E-5348-590F-3681-7EE2954D5926}"/>
              </a:ext>
            </a:extLst>
          </p:cNvPr>
          <p:cNvSpPr/>
          <p:nvPr/>
        </p:nvSpPr>
        <p:spPr>
          <a:xfrm>
            <a:off x="7668449" y="3499975"/>
            <a:ext cx="2895600" cy="180352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A2788F-5F2D-992A-E64D-7E1787984E8E}"/>
              </a:ext>
            </a:extLst>
          </p:cNvPr>
          <p:cNvSpPr/>
          <p:nvPr/>
        </p:nvSpPr>
        <p:spPr>
          <a:xfrm>
            <a:off x="7674586" y="4276343"/>
            <a:ext cx="2895600" cy="180352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2E0658-69FE-807C-062E-993EAEFE087E}"/>
              </a:ext>
            </a:extLst>
          </p:cNvPr>
          <p:cNvSpPr/>
          <p:nvPr/>
        </p:nvSpPr>
        <p:spPr>
          <a:xfrm>
            <a:off x="3855534" y="2342229"/>
            <a:ext cx="731289" cy="477053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EB8A50-D02E-2EEF-35A7-910790CC67F8}"/>
              </a:ext>
            </a:extLst>
          </p:cNvPr>
          <p:cNvSpPr/>
          <p:nvPr/>
        </p:nvSpPr>
        <p:spPr>
          <a:xfrm>
            <a:off x="5105400" y="2369724"/>
            <a:ext cx="746644" cy="492516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840BCD-C4A3-3720-3151-524FDC808AA1}"/>
              </a:ext>
            </a:extLst>
          </p:cNvPr>
          <p:cNvSpPr/>
          <p:nvPr/>
        </p:nvSpPr>
        <p:spPr>
          <a:xfrm>
            <a:off x="2088111" y="5481238"/>
            <a:ext cx="731289" cy="494719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7D45C3-8617-7251-3101-C293B51042E7}"/>
              </a:ext>
            </a:extLst>
          </p:cNvPr>
          <p:cNvSpPr/>
          <p:nvPr/>
        </p:nvSpPr>
        <p:spPr>
          <a:xfrm>
            <a:off x="716894" y="5495227"/>
            <a:ext cx="731289" cy="469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638AF-51BA-BBE6-A466-A90DD1414655}"/>
              </a:ext>
            </a:extLst>
          </p:cNvPr>
          <p:cNvSpPr/>
          <p:nvPr/>
        </p:nvSpPr>
        <p:spPr>
          <a:xfrm>
            <a:off x="153614" y="3148603"/>
            <a:ext cx="6551986" cy="341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95927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8D4D-732A-30F9-01D0-76285911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A3EBFCA4-B5CB-286E-63B2-1E6D4FBD2A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Hunt’s Algorithm</a:t>
            </a:r>
          </a:p>
        </p:txBody>
      </p:sp>
      <p:graphicFrame>
        <p:nvGraphicFramePr>
          <p:cNvPr id="25613" name="Object 54">
            <a:extLst>
              <a:ext uri="{FF2B5EF4-FFF2-40B4-BE49-F238E27FC236}">
                <a16:creationId xmlns:a16="http://schemas.microsoft.com/office/drawing/2014/main" id="{29C7498A-BF6A-8D06-F255-3BE6C1444EA6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7612061" y="2086065"/>
          <a:ext cx="2979738" cy="327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524500" imgH="6070600" progId="Word.Document.8">
                  <p:embed/>
                </p:oleObj>
              </mc:Choice>
              <mc:Fallback>
                <p:oleObj name="Document" r:id="rId3" imgW="5524500" imgH="6070600" progId="Word.Document.8">
                  <p:embed/>
                  <p:pic>
                    <p:nvPicPr>
                      <p:cNvPr id="25613" name="Object 54">
                        <a:extLst>
                          <a:ext uri="{FF2B5EF4-FFF2-40B4-BE49-F238E27FC236}">
                            <a16:creationId xmlns:a16="http://schemas.microsoft.com/office/drawing/2014/main" id="{97884C27-7818-37D7-109E-548CBB62A5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2061" y="2086065"/>
                        <a:ext cx="2979738" cy="327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56">
            <a:extLst>
              <a:ext uri="{FF2B5EF4-FFF2-40B4-BE49-F238E27FC236}">
                <a16:creationId xmlns:a16="http://schemas.microsoft.com/office/drawing/2014/main" id="{8624CEC2-1709-5DBD-5FDB-2B60C438281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8600" y="1238660"/>
          <a:ext cx="6324600" cy="507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8204200" imgH="6578600" progId="Visio.Drawing.6">
                  <p:embed/>
                </p:oleObj>
              </mc:Choice>
              <mc:Fallback>
                <p:oleObj name="Visio" r:id="rId5" imgW="8204200" imgH="6578600" progId="Visio.Drawing.6">
                  <p:embed/>
                  <p:pic>
                    <p:nvPicPr>
                      <p:cNvPr id="25602" name="Object 56">
                        <a:extLst>
                          <a:ext uri="{FF2B5EF4-FFF2-40B4-BE49-F238E27FC236}">
                            <a16:creationId xmlns:a16="http://schemas.microsoft.com/office/drawing/2014/main" id="{FD1DF14E-5C97-0654-028E-7A777EF6CD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38660"/>
                        <a:ext cx="6324600" cy="507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TextBox 1">
            <a:extLst>
              <a:ext uri="{FF2B5EF4-FFF2-40B4-BE49-F238E27FC236}">
                <a16:creationId xmlns:a16="http://schemas.microsoft.com/office/drawing/2014/main" id="{2E353C33-C408-0016-3C56-C07AE69A0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830" y="2342754"/>
            <a:ext cx="7312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25612" name="TextBox 13">
            <a:extLst>
              <a:ext uri="{FF2B5EF4-FFF2-40B4-BE49-F238E27FC236}">
                <a16:creationId xmlns:a16="http://schemas.microsoft.com/office/drawing/2014/main" id="{1AB9B289-C3E5-8990-646E-897508C39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996" y="2155305"/>
            <a:ext cx="7312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(7,3)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53B89C-7192-5299-F1FF-D23CDDA1F3DB}"/>
              </a:ext>
            </a:extLst>
          </p:cNvPr>
          <p:cNvSpPr/>
          <p:nvPr/>
        </p:nvSpPr>
        <p:spPr>
          <a:xfrm>
            <a:off x="7654130" y="2961876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2A321-767D-C1A2-19FD-3140FF5EFF24}"/>
              </a:ext>
            </a:extLst>
          </p:cNvPr>
          <p:cNvSpPr/>
          <p:nvPr/>
        </p:nvSpPr>
        <p:spPr>
          <a:xfrm>
            <a:off x="7654130" y="2721668"/>
            <a:ext cx="2895600" cy="180352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A6B0C6-F0E3-3CD7-C823-3CEFF28D8A46}"/>
              </a:ext>
            </a:extLst>
          </p:cNvPr>
          <p:cNvSpPr/>
          <p:nvPr/>
        </p:nvSpPr>
        <p:spPr>
          <a:xfrm>
            <a:off x="8565359" y="2968251"/>
            <a:ext cx="2102641" cy="180352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D80C70-49D8-24DA-5507-332678BFA419}"/>
              </a:ext>
            </a:extLst>
          </p:cNvPr>
          <p:cNvSpPr/>
          <p:nvPr/>
        </p:nvSpPr>
        <p:spPr>
          <a:xfrm>
            <a:off x="857250" y="1773751"/>
            <a:ext cx="11239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7CD6ED-2FE0-DC69-AD25-A39383712D0D}"/>
              </a:ext>
            </a:extLst>
          </p:cNvPr>
          <p:cNvSpPr/>
          <p:nvPr/>
        </p:nvSpPr>
        <p:spPr>
          <a:xfrm>
            <a:off x="3770236" y="2057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5ED300-2680-0203-FF2B-BD6064E4DFAB}"/>
              </a:ext>
            </a:extLst>
          </p:cNvPr>
          <p:cNvSpPr/>
          <p:nvPr/>
        </p:nvSpPr>
        <p:spPr>
          <a:xfrm>
            <a:off x="4955940" y="2056876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303D6-C1F7-E754-B8C0-F2C4DBF4974A}"/>
              </a:ext>
            </a:extLst>
          </p:cNvPr>
          <p:cNvSpPr/>
          <p:nvPr/>
        </p:nvSpPr>
        <p:spPr>
          <a:xfrm>
            <a:off x="283447" y="4472961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42F291-2DB0-ECED-5D90-ABB9119AD6B0}"/>
              </a:ext>
            </a:extLst>
          </p:cNvPr>
          <p:cNvSpPr/>
          <p:nvPr/>
        </p:nvSpPr>
        <p:spPr>
          <a:xfrm>
            <a:off x="619444" y="521877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C8F1FF-2D0C-C564-9AEA-5571B33ACE03}"/>
              </a:ext>
            </a:extLst>
          </p:cNvPr>
          <p:cNvSpPr/>
          <p:nvPr/>
        </p:nvSpPr>
        <p:spPr>
          <a:xfrm>
            <a:off x="1964704" y="5215541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495DAE-0F22-F6A0-5A76-CCE710116FBA}"/>
              </a:ext>
            </a:extLst>
          </p:cNvPr>
          <p:cNvSpPr/>
          <p:nvPr/>
        </p:nvSpPr>
        <p:spPr>
          <a:xfrm>
            <a:off x="3614895" y="5486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166282-BF6E-CB95-0FDA-8E58F456652A}"/>
              </a:ext>
            </a:extLst>
          </p:cNvPr>
          <p:cNvSpPr/>
          <p:nvPr/>
        </p:nvSpPr>
        <p:spPr>
          <a:xfrm>
            <a:off x="4834095" y="5486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04E586-7366-298C-A940-1096DC3EAF52}"/>
              </a:ext>
            </a:extLst>
          </p:cNvPr>
          <p:cNvSpPr/>
          <p:nvPr/>
        </p:nvSpPr>
        <p:spPr>
          <a:xfrm>
            <a:off x="5486400" y="4724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9C31CC-C9B6-F57D-2425-CE7A243961F9}"/>
              </a:ext>
            </a:extLst>
          </p:cNvPr>
          <p:cNvSpPr/>
          <p:nvPr/>
        </p:nvSpPr>
        <p:spPr>
          <a:xfrm>
            <a:off x="3695699" y="4013619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404CA084-12EA-86CA-BA96-D2F24E3D6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0755" y="2342754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(4,3)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313236E-1BD6-BD18-CD1A-752815210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94" y="5462986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(1,3)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BF15438-6026-9E72-CABA-6B2E4A9ED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111" y="5458462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AB6471EF-AB86-405B-D21D-47B67C380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580" y="5731311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(1,0)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1AF11EAB-B408-74DD-916A-5869590A1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742" y="5731311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(0,3)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13C9B819-DE28-D835-B720-78479294D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171" y="4957762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F4EB964C-21F7-6654-8723-CEBEB117D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8307" y="4266243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4497DBEC-13B4-4310-DDA3-812741782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46" y="4708578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FC842B-19BC-76F4-1528-C544C8FA9E5D}"/>
              </a:ext>
            </a:extLst>
          </p:cNvPr>
          <p:cNvSpPr/>
          <p:nvPr/>
        </p:nvSpPr>
        <p:spPr>
          <a:xfrm>
            <a:off x="7654130" y="3209005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72842A-1896-253E-F586-50DE7CB0DB77}"/>
              </a:ext>
            </a:extLst>
          </p:cNvPr>
          <p:cNvSpPr/>
          <p:nvPr/>
        </p:nvSpPr>
        <p:spPr>
          <a:xfrm>
            <a:off x="7654130" y="3745400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A2400B7-B7D2-1663-16FC-48C155CB31F9}"/>
              </a:ext>
            </a:extLst>
          </p:cNvPr>
          <p:cNvSpPr/>
          <p:nvPr/>
        </p:nvSpPr>
        <p:spPr>
          <a:xfrm>
            <a:off x="7654130" y="4003343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4439DD-E756-696B-F20B-2A8A70B0354B}"/>
              </a:ext>
            </a:extLst>
          </p:cNvPr>
          <p:cNvSpPr/>
          <p:nvPr/>
        </p:nvSpPr>
        <p:spPr>
          <a:xfrm>
            <a:off x="7654130" y="4495175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09D8D4-5F53-7A53-41E6-89C47A5F0D2F}"/>
              </a:ext>
            </a:extLst>
          </p:cNvPr>
          <p:cNvSpPr/>
          <p:nvPr/>
        </p:nvSpPr>
        <p:spPr>
          <a:xfrm>
            <a:off x="7654130" y="4757421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A7E15E-AB76-B26A-A164-61E5B53D0876}"/>
              </a:ext>
            </a:extLst>
          </p:cNvPr>
          <p:cNvSpPr/>
          <p:nvPr/>
        </p:nvSpPr>
        <p:spPr>
          <a:xfrm>
            <a:off x="7654130" y="5019667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E66EDA-97C1-EB0C-C29F-638C3B918B6C}"/>
              </a:ext>
            </a:extLst>
          </p:cNvPr>
          <p:cNvSpPr/>
          <p:nvPr/>
        </p:nvSpPr>
        <p:spPr>
          <a:xfrm>
            <a:off x="7668449" y="3499975"/>
            <a:ext cx="2895600" cy="180352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C4FFC1-96C5-933E-E495-0D2DB7024135}"/>
              </a:ext>
            </a:extLst>
          </p:cNvPr>
          <p:cNvSpPr/>
          <p:nvPr/>
        </p:nvSpPr>
        <p:spPr>
          <a:xfrm>
            <a:off x="7674586" y="4276343"/>
            <a:ext cx="2895600" cy="180352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AB27EC4-9B6B-2B1C-6464-0DC53AAA9651}"/>
              </a:ext>
            </a:extLst>
          </p:cNvPr>
          <p:cNvSpPr/>
          <p:nvPr/>
        </p:nvSpPr>
        <p:spPr>
          <a:xfrm>
            <a:off x="3855534" y="2342229"/>
            <a:ext cx="731289" cy="477053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81EB24B-26D6-93AC-A72E-BEDFA8B79F9E}"/>
              </a:ext>
            </a:extLst>
          </p:cNvPr>
          <p:cNvSpPr/>
          <p:nvPr/>
        </p:nvSpPr>
        <p:spPr>
          <a:xfrm>
            <a:off x="5105400" y="2369724"/>
            <a:ext cx="746644" cy="492516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F3EF12-95D0-69BA-C5D4-BE95CFD5F2C7}"/>
              </a:ext>
            </a:extLst>
          </p:cNvPr>
          <p:cNvSpPr/>
          <p:nvPr/>
        </p:nvSpPr>
        <p:spPr>
          <a:xfrm>
            <a:off x="8578782" y="4003873"/>
            <a:ext cx="2102641" cy="180352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E68520-CDC7-EB5E-9028-D2339C7D44B0}"/>
              </a:ext>
            </a:extLst>
          </p:cNvPr>
          <p:cNvSpPr/>
          <p:nvPr/>
        </p:nvSpPr>
        <p:spPr>
          <a:xfrm>
            <a:off x="8610599" y="4782663"/>
            <a:ext cx="2102641" cy="180352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9885C8-3443-EE98-B361-3B15C32AFAFA}"/>
              </a:ext>
            </a:extLst>
          </p:cNvPr>
          <p:cNvSpPr/>
          <p:nvPr/>
        </p:nvSpPr>
        <p:spPr>
          <a:xfrm>
            <a:off x="8597813" y="5055133"/>
            <a:ext cx="2102641" cy="180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BC0CED-2746-5410-DE54-D61D74FCC661}"/>
              </a:ext>
            </a:extLst>
          </p:cNvPr>
          <p:cNvSpPr/>
          <p:nvPr/>
        </p:nvSpPr>
        <p:spPr>
          <a:xfrm>
            <a:off x="8592319" y="4525964"/>
            <a:ext cx="2102641" cy="180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8A4EF7A-28CC-632A-050C-EC43CD35E132}"/>
              </a:ext>
            </a:extLst>
          </p:cNvPr>
          <p:cNvSpPr/>
          <p:nvPr/>
        </p:nvSpPr>
        <p:spPr>
          <a:xfrm>
            <a:off x="8584534" y="3770577"/>
            <a:ext cx="2102641" cy="180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9CD301C-7C28-011A-2F7A-C2050E0CB75E}"/>
              </a:ext>
            </a:extLst>
          </p:cNvPr>
          <p:cNvSpPr/>
          <p:nvPr/>
        </p:nvSpPr>
        <p:spPr>
          <a:xfrm>
            <a:off x="8592320" y="3241938"/>
            <a:ext cx="2102641" cy="180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A0DA63-C772-281E-3DCE-6D641EEC3780}"/>
              </a:ext>
            </a:extLst>
          </p:cNvPr>
          <p:cNvSpPr/>
          <p:nvPr/>
        </p:nvSpPr>
        <p:spPr>
          <a:xfrm>
            <a:off x="2088111" y="5481238"/>
            <a:ext cx="731289" cy="494719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882F9D0-2C5B-4616-6095-42CA92199785}"/>
              </a:ext>
            </a:extLst>
          </p:cNvPr>
          <p:cNvSpPr/>
          <p:nvPr/>
        </p:nvSpPr>
        <p:spPr>
          <a:xfrm>
            <a:off x="716894" y="5495227"/>
            <a:ext cx="731289" cy="469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EE8CE1-6E9D-9333-85FA-BD88F21B6338}"/>
              </a:ext>
            </a:extLst>
          </p:cNvPr>
          <p:cNvSpPr/>
          <p:nvPr/>
        </p:nvSpPr>
        <p:spPr>
          <a:xfrm>
            <a:off x="3184286" y="3148603"/>
            <a:ext cx="3521313" cy="3412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11945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6B33-E83B-4AC7-754A-11166AFC6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7D302E63-EE65-8547-15AA-0355327354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Hunt’s Algorithm</a:t>
            </a:r>
          </a:p>
        </p:txBody>
      </p:sp>
      <p:graphicFrame>
        <p:nvGraphicFramePr>
          <p:cNvPr id="25613" name="Object 54">
            <a:extLst>
              <a:ext uri="{FF2B5EF4-FFF2-40B4-BE49-F238E27FC236}">
                <a16:creationId xmlns:a16="http://schemas.microsoft.com/office/drawing/2014/main" id="{8A90B811-2C7E-C4B8-704C-93552322FD8B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7612061" y="2086065"/>
          <a:ext cx="2979738" cy="327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524500" imgH="6070600" progId="Word.Document.8">
                  <p:embed/>
                </p:oleObj>
              </mc:Choice>
              <mc:Fallback>
                <p:oleObj name="Document" r:id="rId3" imgW="5524500" imgH="6070600" progId="Word.Document.8">
                  <p:embed/>
                  <p:pic>
                    <p:nvPicPr>
                      <p:cNvPr id="25613" name="Object 54">
                        <a:extLst>
                          <a:ext uri="{FF2B5EF4-FFF2-40B4-BE49-F238E27FC236}">
                            <a16:creationId xmlns:a16="http://schemas.microsoft.com/office/drawing/2014/main" id="{2D287EF9-04FD-40A6-9B26-1BF3B92E50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2061" y="2086065"/>
                        <a:ext cx="2979738" cy="327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56">
            <a:extLst>
              <a:ext uri="{FF2B5EF4-FFF2-40B4-BE49-F238E27FC236}">
                <a16:creationId xmlns:a16="http://schemas.microsoft.com/office/drawing/2014/main" id="{92F5D384-3EF2-D99D-2F0E-D02AFAC2CEB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8600" y="1238660"/>
          <a:ext cx="6324600" cy="507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8204200" imgH="6578600" progId="Visio.Drawing.6">
                  <p:embed/>
                </p:oleObj>
              </mc:Choice>
              <mc:Fallback>
                <p:oleObj name="Visio" r:id="rId5" imgW="8204200" imgH="6578600" progId="Visio.Drawing.6">
                  <p:embed/>
                  <p:pic>
                    <p:nvPicPr>
                      <p:cNvPr id="25602" name="Object 56">
                        <a:extLst>
                          <a:ext uri="{FF2B5EF4-FFF2-40B4-BE49-F238E27FC236}">
                            <a16:creationId xmlns:a16="http://schemas.microsoft.com/office/drawing/2014/main" id="{4246272B-C399-490D-AB97-57B80558B8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38660"/>
                        <a:ext cx="6324600" cy="507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TextBox 1">
            <a:extLst>
              <a:ext uri="{FF2B5EF4-FFF2-40B4-BE49-F238E27FC236}">
                <a16:creationId xmlns:a16="http://schemas.microsoft.com/office/drawing/2014/main" id="{6D543DF4-F551-7499-7FEE-9A9EA85A7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1830" y="2342754"/>
            <a:ext cx="7312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25612" name="TextBox 13">
            <a:extLst>
              <a:ext uri="{FF2B5EF4-FFF2-40B4-BE49-F238E27FC236}">
                <a16:creationId xmlns:a16="http://schemas.microsoft.com/office/drawing/2014/main" id="{4D823A71-0F7F-BDCB-1BEE-973B473CA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996" y="2155305"/>
            <a:ext cx="73129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(7,3)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45E6F-D670-A9DB-68D7-4DCB0E16FFA8}"/>
              </a:ext>
            </a:extLst>
          </p:cNvPr>
          <p:cNvSpPr/>
          <p:nvPr/>
        </p:nvSpPr>
        <p:spPr>
          <a:xfrm>
            <a:off x="7654130" y="2961876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AD15C-228D-1C12-2289-B02EDD12940E}"/>
              </a:ext>
            </a:extLst>
          </p:cNvPr>
          <p:cNvSpPr/>
          <p:nvPr/>
        </p:nvSpPr>
        <p:spPr>
          <a:xfrm>
            <a:off x="7654130" y="2721668"/>
            <a:ext cx="2895600" cy="180352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B25FBA-74D5-EAA4-C52B-7BD36A26472B}"/>
              </a:ext>
            </a:extLst>
          </p:cNvPr>
          <p:cNvSpPr/>
          <p:nvPr/>
        </p:nvSpPr>
        <p:spPr>
          <a:xfrm>
            <a:off x="8565359" y="2968251"/>
            <a:ext cx="2102641" cy="180352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DE2EF-53C1-6AE4-BC56-EFBC0AF18058}"/>
              </a:ext>
            </a:extLst>
          </p:cNvPr>
          <p:cNvSpPr/>
          <p:nvPr/>
        </p:nvSpPr>
        <p:spPr>
          <a:xfrm>
            <a:off x="857250" y="1773751"/>
            <a:ext cx="112395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064D28-79D2-2567-3671-7C6A38EC84EB}"/>
              </a:ext>
            </a:extLst>
          </p:cNvPr>
          <p:cNvSpPr/>
          <p:nvPr/>
        </p:nvSpPr>
        <p:spPr>
          <a:xfrm>
            <a:off x="3770236" y="2057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B4AEB-11FE-7894-D86D-BABD8973CAEC}"/>
              </a:ext>
            </a:extLst>
          </p:cNvPr>
          <p:cNvSpPr/>
          <p:nvPr/>
        </p:nvSpPr>
        <p:spPr>
          <a:xfrm>
            <a:off x="4955940" y="2056876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4E5D97-AA44-9F30-27AC-A1B3BBFE5D49}"/>
              </a:ext>
            </a:extLst>
          </p:cNvPr>
          <p:cNvSpPr/>
          <p:nvPr/>
        </p:nvSpPr>
        <p:spPr>
          <a:xfrm>
            <a:off x="283447" y="4472961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0C41D1-83E4-70D5-61E0-F4AA65055001}"/>
              </a:ext>
            </a:extLst>
          </p:cNvPr>
          <p:cNvSpPr/>
          <p:nvPr/>
        </p:nvSpPr>
        <p:spPr>
          <a:xfrm>
            <a:off x="619444" y="521877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9B1A28-D6E5-7AC9-37A5-B8C677017DCE}"/>
              </a:ext>
            </a:extLst>
          </p:cNvPr>
          <p:cNvSpPr/>
          <p:nvPr/>
        </p:nvSpPr>
        <p:spPr>
          <a:xfrm>
            <a:off x="1964704" y="5215541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4492BD-4A28-3B8E-7062-0CC2AFF00A60}"/>
              </a:ext>
            </a:extLst>
          </p:cNvPr>
          <p:cNvSpPr/>
          <p:nvPr/>
        </p:nvSpPr>
        <p:spPr>
          <a:xfrm>
            <a:off x="3614895" y="5486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7AF2B-86BF-657F-1445-F72D638DD71D}"/>
              </a:ext>
            </a:extLst>
          </p:cNvPr>
          <p:cNvSpPr/>
          <p:nvPr/>
        </p:nvSpPr>
        <p:spPr>
          <a:xfrm>
            <a:off x="4834095" y="5486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E43F68-2652-AF0D-A0B7-1079E5F7079F}"/>
              </a:ext>
            </a:extLst>
          </p:cNvPr>
          <p:cNvSpPr/>
          <p:nvPr/>
        </p:nvSpPr>
        <p:spPr>
          <a:xfrm>
            <a:off x="5486400" y="4724400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C8EF02-BEBE-36B4-85CB-63A6B2BFDA7E}"/>
              </a:ext>
            </a:extLst>
          </p:cNvPr>
          <p:cNvSpPr/>
          <p:nvPr/>
        </p:nvSpPr>
        <p:spPr>
          <a:xfrm>
            <a:off x="3695699" y="4013619"/>
            <a:ext cx="957105" cy="202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ysClr val="windowText" lastClr="000000"/>
                </a:solidFill>
              </a:rPr>
              <a:t>Defaulted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FB289484-1CA9-366A-6996-66BE0F32D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0755" y="2342754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(4,3)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1BE14D80-B3ED-0E12-1326-433A76829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94" y="5462986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(1,3)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AEFAEDF7-DA1E-0915-40D3-E245BFCAA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111" y="5458462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F01C77A5-5C41-85EF-3AF2-226CCD8B6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580" y="5731311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(1,0)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7B72C32D-ACA1-720B-AF7F-FC1BB24E1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6742" y="5731311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(0,3)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9EA58E27-FCB1-2D93-E946-2CDCED393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171" y="4957762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EC4C365E-77B3-55DA-D6C1-76A13CEA6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8307" y="4266243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A5334CBF-4E26-0441-4867-22320E3E1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46" y="4708578"/>
            <a:ext cx="73128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(3,0)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b="0" dirty="0"/>
              <a:t>(no, yes)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38BBAA-8FE0-27AD-BB6C-F7FBCDC33386}"/>
              </a:ext>
            </a:extLst>
          </p:cNvPr>
          <p:cNvSpPr/>
          <p:nvPr/>
        </p:nvSpPr>
        <p:spPr>
          <a:xfrm>
            <a:off x="7654130" y="3209005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424195-EBEB-B055-5D72-C931F46BCB73}"/>
              </a:ext>
            </a:extLst>
          </p:cNvPr>
          <p:cNvSpPr/>
          <p:nvPr/>
        </p:nvSpPr>
        <p:spPr>
          <a:xfrm>
            <a:off x="7654130" y="3745400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B437B6-CE20-1701-1514-675EF6DE3379}"/>
              </a:ext>
            </a:extLst>
          </p:cNvPr>
          <p:cNvSpPr/>
          <p:nvPr/>
        </p:nvSpPr>
        <p:spPr>
          <a:xfrm>
            <a:off x="7654130" y="4003343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C5C0AE-C659-20AC-F3E3-1B2DD50A501B}"/>
              </a:ext>
            </a:extLst>
          </p:cNvPr>
          <p:cNvSpPr/>
          <p:nvPr/>
        </p:nvSpPr>
        <p:spPr>
          <a:xfrm>
            <a:off x="7654130" y="4495175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3873B4-5D9C-21D4-9304-5FFB9816CD5A}"/>
              </a:ext>
            </a:extLst>
          </p:cNvPr>
          <p:cNvSpPr/>
          <p:nvPr/>
        </p:nvSpPr>
        <p:spPr>
          <a:xfrm>
            <a:off x="7654130" y="4757421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8731D8-B82B-1855-4515-6BAC59403720}"/>
              </a:ext>
            </a:extLst>
          </p:cNvPr>
          <p:cNvSpPr/>
          <p:nvPr/>
        </p:nvSpPr>
        <p:spPr>
          <a:xfrm>
            <a:off x="7654130" y="5019667"/>
            <a:ext cx="2895600" cy="212755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C97E969-A904-FB8B-26E2-29680BC96DEC}"/>
              </a:ext>
            </a:extLst>
          </p:cNvPr>
          <p:cNvSpPr/>
          <p:nvPr/>
        </p:nvSpPr>
        <p:spPr>
          <a:xfrm>
            <a:off x="7668449" y="3499975"/>
            <a:ext cx="2895600" cy="180352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16ADAE-0698-4484-6911-C1DE30A6CAFC}"/>
              </a:ext>
            </a:extLst>
          </p:cNvPr>
          <p:cNvSpPr/>
          <p:nvPr/>
        </p:nvSpPr>
        <p:spPr>
          <a:xfrm>
            <a:off x="7674586" y="4276343"/>
            <a:ext cx="2895600" cy="180352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6FCDA9A-76CB-E219-F722-500F06B8D8DD}"/>
              </a:ext>
            </a:extLst>
          </p:cNvPr>
          <p:cNvSpPr/>
          <p:nvPr/>
        </p:nvSpPr>
        <p:spPr>
          <a:xfrm>
            <a:off x="3855534" y="2342229"/>
            <a:ext cx="731289" cy="477053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32810F-FC44-642F-DAA4-ED6BDF69EB9C}"/>
              </a:ext>
            </a:extLst>
          </p:cNvPr>
          <p:cNvSpPr/>
          <p:nvPr/>
        </p:nvSpPr>
        <p:spPr>
          <a:xfrm>
            <a:off x="5105400" y="2369724"/>
            <a:ext cx="746644" cy="492516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1C245F-71F0-8A0E-99C7-E394EDC587F6}"/>
              </a:ext>
            </a:extLst>
          </p:cNvPr>
          <p:cNvSpPr/>
          <p:nvPr/>
        </p:nvSpPr>
        <p:spPr>
          <a:xfrm>
            <a:off x="8578782" y="4003873"/>
            <a:ext cx="2102641" cy="180352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BD17C5-9A0C-7C87-B7D7-4A60F391F442}"/>
              </a:ext>
            </a:extLst>
          </p:cNvPr>
          <p:cNvSpPr/>
          <p:nvPr/>
        </p:nvSpPr>
        <p:spPr>
          <a:xfrm>
            <a:off x="8610599" y="4782663"/>
            <a:ext cx="2102641" cy="180352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C7A09C-5B37-5216-E5AB-F105B1BE5DF0}"/>
              </a:ext>
            </a:extLst>
          </p:cNvPr>
          <p:cNvSpPr/>
          <p:nvPr/>
        </p:nvSpPr>
        <p:spPr>
          <a:xfrm>
            <a:off x="8597813" y="5055133"/>
            <a:ext cx="2102641" cy="180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A09034-2415-E625-EFAC-83010C8C4E36}"/>
              </a:ext>
            </a:extLst>
          </p:cNvPr>
          <p:cNvSpPr/>
          <p:nvPr/>
        </p:nvSpPr>
        <p:spPr>
          <a:xfrm>
            <a:off x="8592319" y="4525964"/>
            <a:ext cx="2102641" cy="180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7069E5-56D5-0435-10FA-A0725B9ADE85}"/>
              </a:ext>
            </a:extLst>
          </p:cNvPr>
          <p:cNvSpPr/>
          <p:nvPr/>
        </p:nvSpPr>
        <p:spPr>
          <a:xfrm>
            <a:off x="8584534" y="3770577"/>
            <a:ext cx="2102641" cy="180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AEA7E5B-E2C5-7487-76F3-C102178B93CE}"/>
              </a:ext>
            </a:extLst>
          </p:cNvPr>
          <p:cNvSpPr/>
          <p:nvPr/>
        </p:nvSpPr>
        <p:spPr>
          <a:xfrm>
            <a:off x="8592320" y="3241938"/>
            <a:ext cx="2102641" cy="180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787D1AA-EB5F-3393-054D-1D4B4E54C73B}"/>
              </a:ext>
            </a:extLst>
          </p:cNvPr>
          <p:cNvSpPr/>
          <p:nvPr/>
        </p:nvSpPr>
        <p:spPr>
          <a:xfrm>
            <a:off x="2088111" y="5481238"/>
            <a:ext cx="731289" cy="494719"/>
          </a:xfrm>
          <a:prstGeom prst="rect">
            <a:avLst/>
          </a:prstGeom>
          <a:solidFill>
            <a:schemeClr val="accent6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710E60D-EF5B-DB81-9AC2-F3E24B00A50E}"/>
              </a:ext>
            </a:extLst>
          </p:cNvPr>
          <p:cNvSpPr/>
          <p:nvPr/>
        </p:nvSpPr>
        <p:spPr>
          <a:xfrm>
            <a:off x="716894" y="5495227"/>
            <a:ext cx="731289" cy="469352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10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2BAA94B4-C984-462E-ABEB-F5E6DA11A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610600" cy="5334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Design Issues of Decision Tree Induction</a:t>
            </a:r>
          </a:p>
        </p:txBody>
      </p:sp>
      <p:sp>
        <p:nvSpPr>
          <p:cNvPr id="20483" name="Rectangle 7">
            <a:extLst>
              <a:ext uri="{FF2B5EF4-FFF2-40B4-BE49-F238E27FC236}">
                <a16:creationId xmlns:a16="http://schemas.microsoft.com/office/drawing/2014/main" id="{B46A9D7B-6625-4393-82BB-AFBD9403B7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How should training records be </a:t>
            </a:r>
            <a:r>
              <a:rPr lang="en-US" b="1" dirty="0">
                <a:cs typeface="+mn-cs"/>
              </a:rPr>
              <a:t>split</a:t>
            </a:r>
            <a:r>
              <a:rPr lang="en-US" dirty="0">
                <a:cs typeface="+mn-cs"/>
              </a:rPr>
              <a:t>?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Method for expressing </a:t>
            </a:r>
            <a:r>
              <a:rPr lang="en-US" dirty="0">
                <a:solidFill>
                  <a:srgbClr val="00B050"/>
                </a:solidFill>
              </a:rPr>
              <a:t>test condition </a:t>
            </a:r>
            <a:r>
              <a:rPr lang="en-US" dirty="0"/>
              <a:t>depending on </a:t>
            </a:r>
            <a:r>
              <a:rPr lang="en-US" i="1" dirty="0">
                <a:solidFill>
                  <a:srgbClr val="00B0F0"/>
                </a:solidFill>
              </a:rPr>
              <a:t>attribute types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Measure for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evaluating the goodness</a:t>
            </a:r>
            <a:r>
              <a:rPr lang="en-US" dirty="0"/>
              <a:t> of a </a:t>
            </a:r>
            <a:r>
              <a:rPr lang="en-US" dirty="0">
                <a:solidFill>
                  <a:srgbClr val="00B050"/>
                </a:solidFill>
              </a:rPr>
              <a:t>test condition</a:t>
            </a:r>
          </a:p>
          <a:p>
            <a:pPr lvl="1">
              <a:buFont typeface="Arial" charset="0"/>
              <a:buChar char="–"/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cs typeface="+mn-cs"/>
              </a:rPr>
              <a:t>How should the splitting procedure </a:t>
            </a:r>
            <a:r>
              <a:rPr lang="en-US" b="1" dirty="0">
                <a:cs typeface="+mn-cs"/>
              </a:rPr>
              <a:t>stop</a:t>
            </a:r>
            <a:r>
              <a:rPr lang="en-US" dirty="0">
                <a:cs typeface="+mn-cs"/>
              </a:rPr>
              <a:t>?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Stop splitting if all the records belong to the </a:t>
            </a:r>
            <a:r>
              <a:rPr lang="en-US" b="1" dirty="0">
                <a:solidFill>
                  <a:srgbClr val="7030A0"/>
                </a:solidFill>
              </a:rPr>
              <a:t>same class</a:t>
            </a:r>
            <a:r>
              <a:rPr lang="en-US" dirty="0"/>
              <a:t> or have </a:t>
            </a:r>
            <a:r>
              <a:rPr lang="en-US" b="1" dirty="0">
                <a:solidFill>
                  <a:srgbClr val="0070C0"/>
                </a:solidFill>
              </a:rPr>
              <a:t>identical attribute</a:t>
            </a:r>
            <a:r>
              <a:rPr lang="en-US" dirty="0"/>
              <a:t> values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Early termination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4D136AC-4374-4C25-9F7A-750042289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Methods for Expressing Test Conditions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44DD460-903E-47EE-82F1-F2F26AB64E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Depends on attribute types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Binary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Nominal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Ordinal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Continuous</a:t>
            </a:r>
          </a:p>
          <a:p>
            <a:pPr lvl="1">
              <a:buFont typeface="Arial" charset="0"/>
              <a:buChar char="–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A17A043-A99E-4F99-8E83-AFB0B7151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7269" y="335525"/>
            <a:ext cx="11040533" cy="5334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Test Condition for Nominal Attributes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FB36E1F1-2168-4EB9-98F4-99EF59AA645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7269" y="1295400"/>
            <a:ext cx="5303837" cy="4384477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solidFill>
                  <a:srgbClr val="FF0000"/>
                </a:solidFill>
                <a:ea typeface="+mn-ea"/>
                <a:cs typeface="+mn-cs"/>
              </a:rPr>
              <a:t>Multi-way split:</a:t>
            </a:r>
            <a:r>
              <a:rPr lang="en-US" altLang="en-US" sz="2400" dirty="0">
                <a:ea typeface="+mn-ea"/>
                <a:cs typeface="+mn-cs"/>
              </a:rPr>
              <a:t> 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altLang="en-US" sz="2400" dirty="0"/>
              <a:t>Use as many partitions as distinct values. </a:t>
            </a:r>
            <a:endParaRPr lang="en-US" altLang="en-US" sz="2400" dirty="0">
              <a:ea typeface="+mn-ea"/>
              <a:cs typeface="+mn-cs"/>
            </a:endParaRPr>
          </a:p>
          <a:p>
            <a:pPr marL="0" indent="0">
              <a:buNone/>
              <a:defRPr/>
            </a:pPr>
            <a:endParaRPr lang="en-US" altLang="en-US" sz="2400" dirty="0">
              <a:ea typeface="+mn-ea"/>
              <a:cs typeface="+mn-cs"/>
            </a:endParaRPr>
          </a:p>
          <a:p>
            <a:pPr>
              <a:defRPr/>
            </a:pPr>
            <a:r>
              <a:rPr lang="en-US" altLang="en-US" sz="2400" dirty="0">
                <a:solidFill>
                  <a:srgbClr val="FF0000"/>
                </a:solidFill>
                <a:ea typeface="+mn-ea"/>
                <a:cs typeface="+mn-cs"/>
              </a:rPr>
              <a:t>Binary split:</a:t>
            </a:r>
            <a:r>
              <a:rPr lang="en-US" altLang="en-US" sz="2400" dirty="0">
                <a:ea typeface="+mn-ea"/>
                <a:cs typeface="+mn-cs"/>
              </a:rPr>
              <a:t>  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altLang="en-US" sz="2400" dirty="0"/>
              <a:t>Divides values into two subsets</a:t>
            </a:r>
          </a:p>
        </p:txBody>
      </p:sp>
      <p:graphicFrame>
        <p:nvGraphicFramePr>
          <p:cNvPr id="28675" name="Object 25">
            <a:extLst>
              <a:ext uri="{FF2B5EF4-FFF2-40B4-BE49-F238E27FC236}">
                <a16:creationId xmlns:a16="http://schemas.microsoft.com/office/drawing/2014/main" id="{E91C178A-4BAD-4D02-AE53-1BD3FE2CA83D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884023557"/>
              </p:ext>
            </p:extLst>
          </p:nvPr>
        </p:nvGraphicFramePr>
        <p:xfrm>
          <a:off x="7315200" y="1360025"/>
          <a:ext cx="3352800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013200" imgH="2184400" progId="Visio.Drawing.6">
                  <p:embed/>
                </p:oleObj>
              </mc:Choice>
              <mc:Fallback>
                <p:oleObj name="Visio" r:id="rId2" imgW="4013200" imgH="2184400" progId="Visio.Drawing.6">
                  <p:embed/>
                  <p:pic>
                    <p:nvPicPr>
                      <p:cNvPr id="28675" name="Object 25">
                        <a:extLst>
                          <a:ext uri="{FF2B5EF4-FFF2-40B4-BE49-F238E27FC236}">
                            <a16:creationId xmlns:a16="http://schemas.microsoft.com/office/drawing/2014/main" id="{E91C178A-4BAD-4D02-AE53-1BD3FE2CA8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360025"/>
                        <a:ext cx="3352800" cy="182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27">
            <a:extLst>
              <a:ext uri="{FF2B5EF4-FFF2-40B4-BE49-F238E27FC236}">
                <a16:creationId xmlns:a16="http://schemas.microsoft.com/office/drawing/2014/main" id="{793015B2-9A1A-4F32-AC9D-F23B3709B211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26121617"/>
              </p:ext>
            </p:extLst>
          </p:nvPr>
        </p:nvGraphicFramePr>
        <p:xfrm>
          <a:off x="6324600" y="4038600"/>
          <a:ext cx="3460750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13300" imgH="2514600" progId="Visio.Drawing.6">
                  <p:embed/>
                </p:oleObj>
              </mc:Choice>
              <mc:Fallback>
                <p:oleObj name="Visio" r:id="rId4" imgW="4813300" imgH="2514600" progId="Visio.Drawing.6">
                  <p:embed/>
                  <p:pic>
                    <p:nvPicPr>
                      <p:cNvPr id="28676" name="Object 27">
                        <a:extLst>
                          <a:ext uri="{FF2B5EF4-FFF2-40B4-BE49-F238E27FC236}">
                            <a16:creationId xmlns:a16="http://schemas.microsoft.com/office/drawing/2014/main" id="{793015B2-9A1A-4F32-AC9D-F23B3709B2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038600"/>
                        <a:ext cx="3460750" cy="180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29">
            <a:extLst>
              <a:ext uri="{FF2B5EF4-FFF2-40B4-BE49-F238E27FC236}">
                <a16:creationId xmlns:a16="http://schemas.microsoft.com/office/drawing/2014/main" id="{AAF70523-35DE-4E64-A8AC-01C5180257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206402"/>
              </p:ext>
            </p:extLst>
          </p:nvPr>
        </p:nvGraphicFramePr>
        <p:xfrm>
          <a:off x="9596438" y="4038601"/>
          <a:ext cx="2022475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17800" imgH="2425700" progId="Visio.Drawing.6">
                  <p:embed/>
                </p:oleObj>
              </mc:Choice>
              <mc:Fallback>
                <p:oleObj name="Visio" r:id="rId6" imgW="2717800" imgH="2425700" progId="Visio.Drawing.6">
                  <p:embed/>
                  <p:pic>
                    <p:nvPicPr>
                      <p:cNvPr id="28677" name="Object 29">
                        <a:extLst>
                          <a:ext uri="{FF2B5EF4-FFF2-40B4-BE49-F238E27FC236}">
                            <a16:creationId xmlns:a16="http://schemas.microsoft.com/office/drawing/2014/main" id="{AAF70523-35DE-4E64-A8AC-01C5180257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6438" y="4038601"/>
                        <a:ext cx="2022475" cy="180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7">
            <a:extLst>
              <a:ext uri="{FF2B5EF4-FFF2-40B4-BE49-F238E27FC236}">
                <a16:creationId xmlns:a16="http://schemas.microsoft.com/office/drawing/2014/main" id="{6D0852F6-70DB-4D98-9F93-B243381AD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099" y="343414"/>
            <a:ext cx="11040533" cy="5334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Test Condition for Ordinal Attributes</a:t>
            </a:r>
          </a:p>
        </p:txBody>
      </p:sp>
      <p:sp>
        <p:nvSpPr>
          <p:cNvPr id="23555" name="Rectangle 30">
            <a:extLst>
              <a:ext uri="{FF2B5EF4-FFF2-40B4-BE49-F238E27FC236}">
                <a16:creationId xmlns:a16="http://schemas.microsoft.com/office/drawing/2014/main" id="{F93DC60A-1BD9-4CBB-91B5-D728E0A222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8217" y="1143000"/>
            <a:ext cx="5444067" cy="46863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cs typeface="+mn-cs"/>
              </a:rPr>
              <a:t>Multi-way split:</a:t>
            </a:r>
            <a:r>
              <a:rPr lang="en-US" sz="2400" dirty="0">
                <a:cs typeface="+mn-cs"/>
              </a:rPr>
              <a:t> 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dirty="0"/>
              <a:t>Use as many partitions as distinct values</a:t>
            </a:r>
          </a:p>
          <a:p>
            <a:pPr marL="742950" lvl="1" indent="-285750">
              <a:buFont typeface="Arial" charset="0"/>
              <a:buChar char="–"/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cs typeface="+mn-cs"/>
              </a:rPr>
              <a:t>Binary split:</a:t>
            </a:r>
            <a:r>
              <a:rPr lang="en-US" sz="2400" dirty="0">
                <a:cs typeface="+mn-cs"/>
              </a:rPr>
              <a:t>  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dirty="0"/>
              <a:t>Divides values into two subsets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dirty="0"/>
              <a:t>Preserve order property among attribute values</a:t>
            </a:r>
          </a:p>
        </p:txBody>
      </p:sp>
      <p:graphicFrame>
        <p:nvGraphicFramePr>
          <p:cNvPr id="29699" name="Object 40">
            <a:extLst>
              <a:ext uri="{FF2B5EF4-FFF2-40B4-BE49-F238E27FC236}">
                <a16:creationId xmlns:a16="http://schemas.microsoft.com/office/drawing/2014/main" id="{DB8ECD47-0CBB-4EF1-A140-CF9FB7AD7A1C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206017272"/>
              </p:ext>
            </p:extLst>
          </p:nvPr>
        </p:nvGraphicFramePr>
        <p:xfrm>
          <a:off x="7934446" y="1147482"/>
          <a:ext cx="2951163" cy="157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962400" imgH="2120900" progId="Visio.Drawing.6">
                  <p:embed/>
                </p:oleObj>
              </mc:Choice>
              <mc:Fallback>
                <p:oleObj name="Visio" r:id="rId2" imgW="3962400" imgH="2120900" progId="Visio.Drawing.6">
                  <p:embed/>
                  <p:pic>
                    <p:nvPicPr>
                      <p:cNvPr id="29699" name="Object 40">
                        <a:extLst>
                          <a:ext uri="{FF2B5EF4-FFF2-40B4-BE49-F238E27FC236}">
                            <a16:creationId xmlns:a16="http://schemas.microsoft.com/office/drawing/2014/main" id="{DB8ECD47-0CBB-4EF1-A140-CF9FB7AD7A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4446" y="1147482"/>
                        <a:ext cx="2951163" cy="157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41">
            <a:extLst>
              <a:ext uri="{FF2B5EF4-FFF2-40B4-BE49-F238E27FC236}">
                <a16:creationId xmlns:a16="http://schemas.microsoft.com/office/drawing/2014/main" id="{E888EEA9-D0BA-43CC-BC4E-51DCEF50DE2B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248107634"/>
              </p:ext>
            </p:extLst>
          </p:nvPr>
        </p:nvGraphicFramePr>
        <p:xfrm>
          <a:off x="7632821" y="2822294"/>
          <a:ext cx="3346450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457700" imgH="2324100" progId="Visio.Drawing.6">
                  <p:embed/>
                </p:oleObj>
              </mc:Choice>
              <mc:Fallback>
                <p:oleObj name="Visio" r:id="rId4" imgW="4457700" imgH="2324100" progId="Visio.Drawing.6">
                  <p:embed/>
                  <p:pic>
                    <p:nvPicPr>
                      <p:cNvPr id="29700" name="Object 41">
                        <a:extLst>
                          <a:ext uri="{FF2B5EF4-FFF2-40B4-BE49-F238E27FC236}">
                            <a16:creationId xmlns:a16="http://schemas.microsoft.com/office/drawing/2014/main" id="{E888EEA9-D0BA-43CC-BC4E-51DCEF50DE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2821" y="2822294"/>
                        <a:ext cx="3346450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43">
            <a:extLst>
              <a:ext uri="{FF2B5EF4-FFF2-40B4-BE49-F238E27FC236}">
                <a16:creationId xmlns:a16="http://schemas.microsoft.com/office/drawing/2014/main" id="{814461B8-0AAC-4226-8614-452596996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047184"/>
              </p:ext>
            </p:extLst>
          </p:nvPr>
        </p:nvGraphicFramePr>
        <p:xfrm>
          <a:off x="7553446" y="4651095"/>
          <a:ext cx="146050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917700" imgH="2324100" progId="Visio.Drawing.6">
                  <p:embed/>
                </p:oleObj>
              </mc:Choice>
              <mc:Fallback>
                <p:oleObj name="Visio" r:id="rId6" imgW="1917700" imgH="2324100" progId="Visio.Drawing.6">
                  <p:embed/>
                  <p:pic>
                    <p:nvPicPr>
                      <p:cNvPr id="29701" name="Object 43">
                        <a:extLst>
                          <a:ext uri="{FF2B5EF4-FFF2-40B4-BE49-F238E27FC236}">
                            <a16:creationId xmlns:a16="http://schemas.microsoft.com/office/drawing/2014/main" id="{814461B8-0AAC-4226-8614-452596996C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3446" y="4651095"/>
                        <a:ext cx="146050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6653" name="AutoShape 45">
            <a:extLst>
              <a:ext uri="{FF2B5EF4-FFF2-40B4-BE49-F238E27FC236}">
                <a16:creationId xmlns:a16="http://schemas.microsoft.com/office/drawing/2014/main" id="{A4E58D19-2F3C-4280-961E-A624D4B454F9}"/>
              </a:ext>
            </a:extLst>
          </p:cNvPr>
          <p:cNvSpPr>
            <a:spLocks/>
          </p:cNvSpPr>
          <p:nvPr/>
        </p:nvSpPr>
        <p:spPr bwMode="auto">
          <a:xfrm>
            <a:off x="9687046" y="5108294"/>
            <a:ext cx="1524000" cy="723900"/>
          </a:xfrm>
          <a:prstGeom prst="borderCallout2">
            <a:avLst>
              <a:gd name="adj1" fmla="val 15792"/>
              <a:gd name="adj2" fmla="val -5000"/>
              <a:gd name="adj3" fmla="val 15792"/>
              <a:gd name="adj4" fmla="val -29898"/>
              <a:gd name="adj5" fmla="val 102412"/>
              <a:gd name="adj6" fmla="val -556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This grouping violates order property !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6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9C6E965-D7B0-418F-BAA0-1757CFFA7A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099" y="364456"/>
            <a:ext cx="8534400" cy="5334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Test Condition for Continuous Attributes</a:t>
            </a:r>
          </a:p>
        </p:txBody>
      </p:sp>
      <p:graphicFrame>
        <p:nvGraphicFramePr>
          <p:cNvPr id="30722" name="Object 4">
            <a:extLst>
              <a:ext uri="{FF2B5EF4-FFF2-40B4-BE49-F238E27FC236}">
                <a16:creationId xmlns:a16="http://schemas.microsoft.com/office/drawing/2014/main" id="{205C434A-C905-41D9-9154-228F67FDB7A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70125" y="1746250"/>
          <a:ext cx="7593013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547100" imgH="3695700" progId="Visio.Drawing.6">
                  <p:embed/>
                </p:oleObj>
              </mc:Choice>
              <mc:Fallback>
                <p:oleObj name="Visio" r:id="rId2" imgW="8547100" imgH="3695700" progId="Visio.Drawing.6">
                  <p:embed/>
                  <p:pic>
                    <p:nvPicPr>
                      <p:cNvPr id="30722" name="Object 4">
                        <a:extLst>
                          <a:ext uri="{FF2B5EF4-FFF2-40B4-BE49-F238E27FC236}">
                            <a16:creationId xmlns:a16="http://schemas.microsoft.com/office/drawing/2014/main" id="{205C434A-C905-41D9-9154-228F67FDB7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25" y="1746250"/>
                        <a:ext cx="7593013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>
            <a:extLst>
              <a:ext uri="{FF2B5EF4-FFF2-40B4-BE49-F238E27FC236}">
                <a16:creationId xmlns:a16="http://schemas.microsoft.com/office/drawing/2014/main" id="{66374BC9-6E69-4676-B2EE-6C984C601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8056" y="308214"/>
            <a:ext cx="8534400" cy="5334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Splitting Based on Continuous Attributes</a:t>
            </a:r>
          </a:p>
        </p:txBody>
      </p:sp>
      <p:sp>
        <p:nvSpPr>
          <p:cNvPr id="31746" name="Rectangle 5">
            <a:extLst>
              <a:ext uri="{FF2B5EF4-FFF2-40B4-BE49-F238E27FC236}">
                <a16:creationId xmlns:a16="http://schemas.microsoft.com/office/drawing/2014/main" id="{14C108E9-73E2-44FA-BD06-0B95883697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Different ways of handling</a:t>
            </a:r>
          </a:p>
          <a:p>
            <a:pPr lvl="1"/>
            <a:r>
              <a:rPr lang="en-US" altLang="en-US">
                <a:solidFill>
                  <a:srgbClr val="CC3300"/>
                </a:solidFill>
                <a:ea typeface="ＭＳ Ｐゴシック" panose="020B0600070205080204" pitchFamily="34" charset="-128"/>
              </a:rPr>
              <a:t>Discretization</a:t>
            </a:r>
            <a:r>
              <a:rPr lang="en-US" altLang="en-US">
                <a:ea typeface="ＭＳ Ｐゴシック" panose="020B0600070205080204" pitchFamily="34" charset="-128"/>
              </a:rPr>
              <a:t> to form an ordinal categorical attribute</a:t>
            </a:r>
          </a:p>
          <a:p>
            <a:pPr lvl="2">
              <a:buFont typeface="Wingdings" panose="05000000000000000000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Ranges can be found by equal interval bucketing, equal frequency bucketing (percentiles), or clustering.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 Static – discretize once at the beginning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 Dynamic – repeat at each node</a:t>
            </a:r>
          </a:p>
          <a:p>
            <a:pPr lvl="4"/>
            <a:endParaRPr lang="en-US" altLang="en-US">
              <a:solidFill>
                <a:srgbClr val="CC33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solidFill>
                  <a:srgbClr val="CC3300"/>
                </a:solidFill>
                <a:ea typeface="ＭＳ Ｐゴシック" panose="020B0600070205080204" pitchFamily="34" charset="-128"/>
              </a:rPr>
              <a:t>Binary Decision</a:t>
            </a:r>
            <a:r>
              <a:rPr lang="en-US" altLang="en-US">
                <a:ea typeface="ＭＳ Ｐゴシック" panose="020B0600070205080204" pitchFamily="34" charset="-128"/>
              </a:rPr>
              <a:t>: (A &lt; v) or (A </a:t>
            </a:r>
            <a:r>
              <a:rPr lang="en-US" altLang="en-US">
                <a:ea typeface="ＭＳ Ｐゴシック" panose="020B0600070205080204" pitchFamily="34" charset="-128"/>
                <a:sym typeface="Symbol" panose="05050102010706020507" pitchFamily="18" charset="2"/>
              </a:rPr>
              <a:t> v)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 consider all possible splits and finds the best cut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 can be more compute intensive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0D27-64DC-69EC-75FD-B8D0D3AD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+mj-cs"/>
              </a:rPr>
              <a:t>Examples of Classification Task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AEECE-5DE6-0F00-A1ED-DB4258D62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217" y="1143000"/>
            <a:ext cx="5444067" cy="2057400"/>
          </a:xfrm>
        </p:spPr>
        <p:txBody>
          <a:bodyPr>
            <a:normAutofit/>
          </a:bodyPr>
          <a:lstStyle/>
          <a:p>
            <a:r>
              <a:rPr lang="en-US" sz="2400" b="1" dirty="0"/>
              <a:t>Binary classification</a:t>
            </a:r>
            <a:r>
              <a:rPr lang="en-US" sz="2400" dirty="0"/>
              <a:t> </a:t>
            </a:r>
          </a:p>
          <a:p>
            <a:r>
              <a:rPr lang="en-US" sz="2000" dirty="0"/>
              <a:t>problems, in which each data instance can be categorized into one of two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CC496-A837-201D-6C6F-1D3AB35AB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1143000"/>
            <a:ext cx="5444067" cy="2057400"/>
          </a:xfrm>
        </p:spPr>
        <p:txBody>
          <a:bodyPr/>
          <a:lstStyle/>
          <a:p>
            <a:r>
              <a:rPr lang="en-US" sz="2400" b="1" dirty="0"/>
              <a:t>Multiclass classification</a:t>
            </a:r>
          </a:p>
          <a:p>
            <a:r>
              <a:rPr lang="en-US" sz="2000" dirty="0"/>
              <a:t>problems, in which each data instance can be categorized into one of multiple classes</a:t>
            </a:r>
          </a:p>
          <a:p>
            <a:endParaRPr lang="en-US" dirty="0"/>
          </a:p>
        </p:txBody>
      </p:sp>
      <p:graphicFrame>
        <p:nvGraphicFramePr>
          <p:cNvPr id="8" name="Group 39">
            <a:extLst>
              <a:ext uri="{FF2B5EF4-FFF2-40B4-BE49-F238E27FC236}">
                <a16:creationId xmlns:a16="http://schemas.microsoft.com/office/drawing/2014/main" id="{0F07713B-4716-5D98-DB9C-CF667A98BF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732730"/>
              </p:ext>
            </p:extLst>
          </p:nvPr>
        </p:nvGraphicFramePr>
        <p:xfrm>
          <a:off x="1066800" y="3355007"/>
          <a:ext cx="9677400" cy="2737947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64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4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8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8085">
                  <a:extLst>
                    <a:ext uri="{9D8B030D-6E8A-4147-A177-3AD203B41FA5}">
                      <a16:colId xmlns:a16="http://schemas.microsoft.com/office/drawing/2014/main" val="1622781026"/>
                    </a:ext>
                  </a:extLst>
                </a:gridCol>
              </a:tblGrid>
              <a:tr h="4784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Attribute set </a:t>
                      </a:r>
                      <a:r>
                        <a:rPr kumimoji="0" 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(x)</a:t>
                      </a:r>
                      <a:endParaRPr kumimoji="0" lang="en-US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Class label (y)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Classification type 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1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Categorizing email messages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Features extracted from email message header and content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spam or non-spam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1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Identifying tumor cells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Features extracted from x-rays or MRI scans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malignant or benign cells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1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Cataloging galaxies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Features extracted from telescope images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Elliptical, spiral, or irregular-shaped galaxies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Multiclass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560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6">
            <a:extLst>
              <a:ext uri="{FF2B5EF4-FFF2-40B4-BE49-F238E27FC236}">
                <a16:creationId xmlns:a16="http://schemas.microsoft.com/office/drawing/2014/main" id="{BF26A80B-9FC2-4BDA-87FA-0FC0742FD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How to determine the Best Split</a:t>
            </a:r>
          </a:p>
        </p:txBody>
      </p:sp>
      <p:graphicFrame>
        <p:nvGraphicFramePr>
          <p:cNvPr id="32771" name="Object 5">
            <a:extLst>
              <a:ext uri="{FF2B5EF4-FFF2-40B4-BE49-F238E27FC236}">
                <a16:creationId xmlns:a16="http://schemas.microsoft.com/office/drawing/2014/main" id="{F868737F-DC54-4051-A73E-55DCA0DC0A5E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41805157"/>
              </p:ext>
            </p:extLst>
          </p:nvPr>
        </p:nvGraphicFramePr>
        <p:xfrm>
          <a:off x="1099038" y="3310556"/>
          <a:ext cx="543877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652000" imgH="2247900" progId="Visio.Drawing.6">
                  <p:embed/>
                </p:oleObj>
              </mc:Choice>
              <mc:Fallback>
                <p:oleObj name="Visio" r:id="rId2" imgW="9652000" imgH="2247900" progId="Visio.Drawing.6">
                  <p:embed/>
                  <p:pic>
                    <p:nvPicPr>
                      <p:cNvPr id="32771" name="Object 5">
                        <a:extLst>
                          <a:ext uri="{FF2B5EF4-FFF2-40B4-BE49-F238E27FC236}">
                            <a16:creationId xmlns:a16="http://schemas.microsoft.com/office/drawing/2014/main" id="{F868737F-DC54-4051-A73E-55DCA0DC0A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038" y="3310556"/>
                        <a:ext cx="543877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69" name="Picture 10">
            <a:extLst>
              <a:ext uri="{FF2B5EF4-FFF2-40B4-BE49-F238E27FC236}">
                <a16:creationId xmlns:a16="http://schemas.microsoft.com/office/drawing/2014/main" id="{88D91FEC-A941-47CC-99F5-40D7974149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3238" y="2055328"/>
            <a:ext cx="3170238" cy="3105150"/>
          </a:xfrm>
        </p:spPr>
      </p:pic>
      <p:sp>
        <p:nvSpPr>
          <p:cNvPr id="32772" name="Text Box 8">
            <a:extLst>
              <a:ext uri="{FF2B5EF4-FFF2-40B4-BE49-F238E27FC236}">
                <a16:creationId xmlns:a16="http://schemas.microsoft.com/office/drawing/2014/main" id="{2DE94204-FD3A-4289-9699-A34D3099D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063" y="2451129"/>
            <a:ext cx="510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Before Splitting: </a:t>
            </a:r>
            <a:r>
              <a:rPr lang="en-US" altLang="en-US" sz="1800" b="0" dirty="0"/>
              <a:t>10 records of </a:t>
            </a:r>
            <a:r>
              <a:rPr lang="en-US" altLang="en-US" sz="1800" dirty="0"/>
              <a:t>class 0,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0" dirty="0"/>
              <a:t>10 records of </a:t>
            </a:r>
            <a:r>
              <a:rPr lang="en-US" altLang="en-US" sz="1800" dirty="0"/>
              <a:t>class 1</a:t>
            </a:r>
          </a:p>
        </p:txBody>
      </p:sp>
      <p:sp>
        <p:nvSpPr>
          <p:cNvPr id="32773" name="Text Box 9">
            <a:extLst>
              <a:ext uri="{FF2B5EF4-FFF2-40B4-BE49-F238E27FC236}">
                <a16:creationId xmlns:a16="http://schemas.microsoft.com/office/drawing/2014/main" id="{7B664C1E-ADF5-4EF1-AD98-DCAB7B32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413" y="4927469"/>
            <a:ext cx="510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 i="1" dirty="0"/>
              <a:t>Which test condition is the best?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D6CEC-E47C-D475-1875-326A715ED5D6}"/>
              </a:ext>
            </a:extLst>
          </p:cNvPr>
          <p:cNvSpPr txBox="1"/>
          <p:nvPr/>
        </p:nvSpPr>
        <p:spPr>
          <a:xfrm>
            <a:off x="419098" y="1263045"/>
            <a:ext cx="11010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Goodness of an </a:t>
            </a:r>
            <a:r>
              <a:rPr lang="en-US" sz="1600" dirty="0">
                <a:solidFill>
                  <a:srgbClr val="00B0F0"/>
                </a:solidFill>
              </a:rPr>
              <a:t>attribute test condition</a:t>
            </a:r>
            <a:r>
              <a:rPr lang="en-US" sz="1600" dirty="0"/>
              <a:t>: </a:t>
            </a:r>
            <a:r>
              <a:rPr lang="en-US" sz="1600" b="0" dirty="0"/>
              <a:t>many measures try to give preference to attribute test conditions that partition the training instances into </a:t>
            </a:r>
            <a:r>
              <a:rPr lang="en-US" sz="1600" dirty="0">
                <a:solidFill>
                  <a:srgbClr val="C00000"/>
                </a:solidFill>
              </a:rPr>
              <a:t>purer subsets </a:t>
            </a:r>
            <a:r>
              <a:rPr lang="en-US" sz="1600" b="0" dirty="0"/>
              <a:t>in the child nodes, which mostly have the same class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23B47-FB9A-3749-D7F6-65B0B7AE32EE}"/>
              </a:ext>
            </a:extLst>
          </p:cNvPr>
          <p:cNvSpPr txBox="1"/>
          <p:nvPr/>
        </p:nvSpPr>
        <p:spPr>
          <a:xfrm>
            <a:off x="762000" y="5754995"/>
            <a:ext cx="8678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NOTE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Larger trees </a:t>
            </a:r>
            <a:r>
              <a:rPr lang="en-US" dirty="0"/>
              <a:t>are less desirable as they are more susceptible to model </a:t>
            </a:r>
            <a:r>
              <a:rPr lang="en-US" dirty="0">
                <a:solidFill>
                  <a:srgbClr val="0070C0"/>
                </a:solidFill>
              </a:rPr>
              <a:t>overfitting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5213-CAF1-8CBE-938D-772119D7F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6">
            <a:extLst>
              <a:ext uri="{FF2B5EF4-FFF2-40B4-BE49-F238E27FC236}">
                <a16:creationId xmlns:a16="http://schemas.microsoft.com/office/drawing/2014/main" id="{956EE0FE-3694-AD4B-EFE4-4DA099B03A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How to determine the Best Split</a:t>
            </a:r>
          </a:p>
        </p:txBody>
      </p:sp>
      <p:graphicFrame>
        <p:nvGraphicFramePr>
          <p:cNvPr id="32771" name="Object 5">
            <a:extLst>
              <a:ext uri="{FF2B5EF4-FFF2-40B4-BE49-F238E27FC236}">
                <a16:creationId xmlns:a16="http://schemas.microsoft.com/office/drawing/2014/main" id="{CF35D18C-54AB-5E93-6CCD-420176526C9F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099038" y="3310556"/>
          <a:ext cx="5438775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652000" imgH="2247900" progId="Visio.Drawing.6">
                  <p:embed/>
                </p:oleObj>
              </mc:Choice>
              <mc:Fallback>
                <p:oleObj name="Visio" r:id="rId2" imgW="9652000" imgH="2247900" progId="Visio.Drawing.6">
                  <p:embed/>
                  <p:pic>
                    <p:nvPicPr>
                      <p:cNvPr id="32771" name="Object 5">
                        <a:extLst>
                          <a:ext uri="{FF2B5EF4-FFF2-40B4-BE49-F238E27FC236}">
                            <a16:creationId xmlns:a16="http://schemas.microsoft.com/office/drawing/2014/main" id="{F868737F-DC54-4051-A73E-55DCA0DC0A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9038" y="3310556"/>
                        <a:ext cx="5438775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69" name="Picture 10">
            <a:extLst>
              <a:ext uri="{FF2B5EF4-FFF2-40B4-BE49-F238E27FC236}">
                <a16:creationId xmlns:a16="http://schemas.microsoft.com/office/drawing/2014/main" id="{25F10FB0-FAAE-3AFE-654E-2C8888061D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3238" y="2055328"/>
            <a:ext cx="3170238" cy="3105150"/>
          </a:xfrm>
        </p:spPr>
      </p:pic>
      <p:sp>
        <p:nvSpPr>
          <p:cNvPr id="32772" name="Text Box 8">
            <a:extLst>
              <a:ext uri="{FF2B5EF4-FFF2-40B4-BE49-F238E27FC236}">
                <a16:creationId xmlns:a16="http://schemas.microsoft.com/office/drawing/2014/main" id="{762B238A-8A53-AD20-F94E-8A452DF3E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063" y="2451129"/>
            <a:ext cx="510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Before Splitting: </a:t>
            </a:r>
            <a:r>
              <a:rPr lang="en-US" altLang="en-US" sz="1800" b="0" dirty="0"/>
              <a:t>10 records of </a:t>
            </a:r>
            <a:r>
              <a:rPr lang="en-US" altLang="en-US" sz="1800" dirty="0"/>
              <a:t>class 0,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0" dirty="0"/>
              <a:t>10 records of </a:t>
            </a:r>
            <a:r>
              <a:rPr lang="en-US" altLang="en-US" sz="1800" dirty="0"/>
              <a:t>class 1</a:t>
            </a:r>
          </a:p>
        </p:txBody>
      </p:sp>
      <p:sp>
        <p:nvSpPr>
          <p:cNvPr id="32773" name="Text Box 9">
            <a:extLst>
              <a:ext uri="{FF2B5EF4-FFF2-40B4-BE49-F238E27FC236}">
                <a16:creationId xmlns:a16="http://schemas.microsoft.com/office/drawing/2014/main" id="{4B03CFB3-9C02-09C2-C384-38F2B7769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413" y="4927469"/>
            <a:ext cx="510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 i="1" dirty="0"/>
              <a:t>Which test condition is the best?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7F81F-E008-C4C7-A6ED-840BD4954430}"/>
              </a:ext>
            </a:extLst>
          </p:cNvPr>
          <p:cNvSpPr txBox="1"/>
          <p:nvPr/>
        </p:nvSpPr>
        <p:spPr>
          <a:xfrm>
            <a:off x="419098" y="1263045"/>
            <a:ext cx="110109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Goodness of an </a:t>
            </a:r>
            <a:r>
              <a:rPr lang="en-US" sz="1600" dirty="0">
                <a:solidFill>
                  <a:srgbClr val="00B0F0"/>
                </a:solidFill>
              </a:rPr>
              <a:t>attribute test condition</a:t>
            </a:r>
            <a:r>
              <a:rPr lang="en-US" sz="1600" dirty="0"/>
              <a:t>: </a:t>
            </a:r>
            <a:r>
              <a:rPr lang="en-US" sz="1600" b="0" dirty="0"/>
              <a:t>many measures try to give preference to attribute test conditions that partition the training instances into </a:t>
            </a:r>
            <a:r>
              <a:rPr lang="en-US" sz="1600" dirty="0">
                <a:solidFill>
                  <a:srgbClr val="C00000"/>
                </a:solidFill>
              </a:rPr>
              <a:t>purer subsets </a:t>
            </a:r>
            <a:r>
              <a:rPr lang="en-US" sz="1600" b="0" dirty="0"/>
              <a:t>in the child nodes, which mostly have the same class 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46730-8AEA-640E-CFB4-EAED45789F7D}"/>
              </a:ext>
            </a:extLst>
          </p:cNvPr>
          <p:cNvSpPr txBox="1"/>
          <p:nvPr/>
        </p:nvSpPr>
        <p:spPr>
          <a:xfrm>
            <a:off x="762000" y="5754995"/>
            <a:ext cx="8678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NOTE</a:t>
            </a:r>
            <a:r>
              <a:rPr lang="en-US" dirty="0"/>
              <a:t>: </a:t>
            </a:r>
            <a:r>
              <a:rPr lang="en-US" dirty="0">
                <a:solidFill>
                  <a:srgbClr val="00B050"/>
                </a:solidFill>
              </a:rPr>
              <a:t>Larger trees </a:t>
            </a:r>
            <a:r>
              <a:rPr lang="en-US" dirty="0"/>
              <a:t>are less desirable as they are more susceptible to model </a:t>
            </a:r>
            <a:r>
              <a:rPr lang="en-US" dirty="0">
                <a:solidFill>
                  <a:srgbClr val="0070C0"/>
                </a:solidFill>
              </a:rPr>
              <a:t>overfitting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3B48B-067C-8B4F-15F8-97714A8A6B36}"/>
              </a:ext>
            </a:extLst>
          </p:cNvPr>
          <p:cNvSpPr/>
          <p:nvPr/>
        </p:nvSpPr>
        <p:spPr>
          <a:xfrm>
            <a:off x="8170557" y="2260945"/>
            <a:ext cx="2878443" cy="831534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9209A-9B8F-32B2-631F-8AA0E50A2582}"/>
              </a:ext>
            </a:extLst>
          </p:cNvPr>
          <p:cNvSpPr/>
          <p:nvPr/>
        </p:nvSpPr>
        <p:spPr>
          <a:xfrm>
            <a:off x="8153400" y="3650909"/>
            <a:ext cx="2878443" cy="587753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CA379D-D2FB-48BC-236A-E25769E30877}"/>
              </a:ext>
            </a:extLst>
          </p:cNvPr>
          <p:cNvSpPr/>
          <p:nvPr/>
        </p:nvSpPr>
        <p:spPr>
          <a:xfrm>
            <a:off x="8170557" y="3104054"/>
            <a:ext cx="2878443" cy="540091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07035A-EBCD-9558-3C0B-940FF0EB20BB}"/>
              </a:ext>
            </a:extLst>
          </p:cNvPr>
          <p:cNvSpPr/>
          <p:nvPr/>
        </p:nvSpPr>
        <p:spPr>
          <a:xfrm>
            <a:off x="8153400" y="4238662"/>
            <a:ext cx="2895600" cy="866738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B99E55-B533-2ECE-3CB4-BF63D3F6BAB6}"/>
              </a:ext>
            </a:extLst>
          </p:cNvPr>
          <p:cNvSpPr/>
          <p:nvPr/>
        </p:nvSpPr>
        <p:spPr>
          <a:xfrm>
            <a:off x="1606063" y="4238662"/>
            <a:ext cx="346481" cy="346328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992841-45B3-6E3A-9388-E1BE48199299}"/>
              </a:ext>
            </a:extLst>
          </p:cNvPr>
          <p:cNvSpPr/>
          <p:nvPr/>
        </p:nvSpPr>
        <p:spPr>
          <a:xfrm>
            <a:off x="1160157" y="4238662"/>
            <a:ext cx="346481" cy="338719"/>
          </a:xfrm>
          <a:prstGeom prst="rect">
            <a:avLst/>
          </a:prstGeom>
          <a:solidFill>
            <a:schemeClr val="accent2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2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790C841-580F-48BA-BB39-25D505192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How to determine the Best Split</a:t>
            </a:r>
          </a:p>
        </p:txBody>
      </p:sp>
      <p:graphicFrame>
        <p:nvGraphicFramePr>
          <p:cNvPr id="33796" name="Object 10">
            <a:extLst>
              <a:ext uri="{FF2B5EF4-FFF2-40B4-BE49-F238E27FC236}">
                <a16:creationId xmlns:a16="http://schemas.microsoft.com/office/drawing/2014/main" id="{E8E82353-70BD-4F4B-A45B-F2A83E7592F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720874"/>
              </p:ext>
            </p:extLst>
          </p:nvPr>
        </p:nvGraphicFramePr>
        <p:xfrm>
          <a:off x="5693871" y="2291923"/>
          <a:ext cx="767190" cy="693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60400" imgH="596900" progId="Visio.Drawing.6">
                  <p:embed/>
                </p:oleObj>
              </mc:Choice>
              <mc:Fallback>
                <p:oleObj name="Visio" r:id="rId2" imgW="660400" imgH="596900" progId="Visio.Drawing.6">
                  <p:embed/>
                  <p:pic>
                    <p:nvPicPr>
                      <p:cNvPr id="33796" name="Object 10">
                        <a:extLst>
                          <a:ext uri="{FF2B5EF4-FFF2-40B4-BE49-F238E27FC236}">
                            <a16:creationId xmlns:a16="http://schemas.microsoft.com/office/drawing/2014/main" id="{E8E82353-70BD-4F4B-A45B-F2A83E7592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3871" y="2291923"/>
                        <a:ext cx="767190" cy="693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Rectangle 3">
            <a:extLst>
              <a:ext uri="{FF2B5EF4-FFF2-40B4-BE49-F238E27FC236}">
                <a16:creationId xmlns:a16="http://schemas.microsoft.com/office/drawing/2014/main" id="{B02D20C9-F2A0-41FD-9792-B5B1AB21F4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840" y="1310772"/>
            <a:ext cx="11091863" cy="5181600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n-cs"/>
              </a:rPr>
              <a:t>Greedy approach:</a:t>
            </a:r>
            <a:r>
              <a:rPr lang="en-US" dirty="0"/>
              <a:t> Nodes with </a:t>
            </a:r>
            <a:r>
              <a:rPr lang="en-US" dirty="0">
                <a:solidFill>
                  <a:srgbClr val="FF0000"/>
                </a:solidFill>
              </a:rPr>
              <a:t>purer</a:t>
            </a:r>
            <a:r>
              <a:rPr lang="en-US" dirty="0"/>
              <a:t> class distribution are preferred</a:t>
            </a:r>
            <a:endParaRPr lang="en-US" dirty="0">
              <a:latin typeface="Times New Roman" charset="0"/>
            </a:endParaRPr>
          </a:p>
          <a:p>
            <a:pPr>
              <a:defRPr/>
            </a:pPr>
            <a:r>
              <a:rPr lang="en-US" i="1" dirty="0">
                <a:cs typeface="+mn-cs"/>
              </a:rPr>
              <a:t>We need a measure of node impurity !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dirty="0">
                <a:cs typeface="+mn-cs"/>
              </a:rPr>
              <a:t>Let’s define the </a:t>
            </a:r>
            <a:r>
              <a:rPr lang="en-US" b="1" i="1" dirty="0">
                <a:latin typeface="AkayaKanadaka" panose="02010502080401010103" pitchFamily="2" charset="77"/>
                <a:cs typeface="AkayaKanadaka" panose="02010502080401010103" pitchFamily="2" charset="77"/>
              </a:rPr>
              <a:t>RELATIVE FREQUENCY </a:t>
            </a:r>
          </a:p>
          <a:p>
            <a:pPr lvl="1">
              <a:buFont typeface="Arial" charset="0"/>
              <a:buNone/>
              <a:defRPr/>
            </a:pPr>
            <a:endParaRPr lang="en-US" dirty="0"/>
          </a:p>
        </p:txBody>
      </p:sp>
      <p:graphicFrame>
        <p:nvGraphicFramePr>
          <p:cNvPr id="33795" name="Object 6">
            <a:extLst>
              <a:ext uri="{FF2B5EF4-FFF2-40B4-BE49-F238E27FC236}">
                <a16:creationId xmlns:a16="http://schemas.microsoft.com/office/drawing/2014/main" id="{2F6BA1FB-28FD-4212-B8EF-1FFA025DB639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89316282"/>
              </p:ext>
            </p:extLst>
          </p:nvPr>
        </p:nvGraphicFramePr>
        <p:xfrm>
          <a:off x="887435" y="2398316"/>
          <a:ext cx="767189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60400" imgH="596900" progId="Visio.Drawing.6">
                  <p:embed/>
                </p:oleObj>
              </mc:Choice>
              <mc:Fallback>
                <p:oleObj name="Visio" r:id="rId4" imgW="660400" imgH="596900" progId="Visio.Drawing.6">
                  <p:embed/>
                  <p:pic>
                    <p:nvPicPr>
                      <p:cNvPr id="33795" name="Object 6">
                        <a:extLst>
                          <a:ext uri="{FF2B5EF4-FFF2-40B4-BE49-F238E27FC236}">
                            <a16:creationId xmlns:a16="http://schemas.microsoft.com/office/drawing/2014/main" id="{2F6BA1FB-28FD-4212-B8EF-1FFA025DB6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435" y="2398316"/>
                        <a:ext cx="767189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12">
            <a:extLst>
              <a:ext uri="{FF2B5EF4-FFF2-40B4-BE49-F238E27FC236}">
                <a16:creationId xmlns:a16="http://schemas.microsoft.com/office/drawing/2014/main" id="{6AB3A4F5-F9F7-4D62-9A29-CB16CDCA7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3776" y="2510630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High degree of impurity</a:t>
            </a:r>
          </a:p>
        </p:txBody>
      </p:sp>
      <p:sp>
        <p:nvSpPr>
          <p:cNvPr id="33798" name="Text Box 13">
            <a:extLst>
              <a:ext uri="{FF2B5EF4-FFF2-40B4-BE49-F238E27FC236}">
                <a16:creationId xmlns:a16="http://schemas.microsoft.com/office/drawing/2014/main" id="{D74128B7-0AB8-416A-A19B-1F48004E9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3807" y="2496330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Low degree of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9E7CB0-742D-1C21-46B2-3572365774A2}"/>
                  </a:ext>
                </a:extLst>
              </p:cNvPr>
              <p:cNvSpPr txBox="1"/>
              <p:nvPr/>
            </p:nvSpPr>
            <p:spPr>
              <a:xfrm>
                <a:off x="4038600" y="3315084"/>
                <a:ext cx="8991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9E7CB0-742D-1C21-46B2-357236577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315084"/>
                <a:ext cx="899174" cy="369332"/>
              </a:xfrm>
              <a:prstGeom prst="rect">
                <a:avLst/>
              </a:prstGeom>
              <a:blipFill>
                <a:blip r:embed="rId6"/>
                <a:stretch>
                  <a:fillRect r="-1408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9D4CBA0-E584-51F7-A033-B7EF7D819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4191916"/>
            <a:ext cx="2529251" cy="1584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8C025A-E211-99A4-573A-0CD788464D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0007" y="4267200"/>
            <a:ext cx="2667000" cy="16019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BB4EB6D-D451-45BA-9136-20124E60E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Measures of </a:t>
            </a:r>
            <a:r>
              <a:rPr lang="en-US" b="1" dirty="0">
                <a:cs typeface="+mj-cs"/>
              </a:rPr>
              <a:t>Single </a:t>
            </a:r>
            <a:r>
              <a:rPr lang="en-US" b="1" dirty="0"/>
              <a:t>N</a:t>
            </a:r>
            <a:r>
              <a:rPr lang="en-US" b="1" dirty="0">
                <a:cs typeface="+mj-cs"/>
              </a:rPr>
              <a:t>ode </a:t>
            </a:r>
            <a:r>
              <a:rPr lang="en-US" b="1" dirty="0"/>
              <a:t>I</a:t>
            </a:r>
            <a:r>
              <a:rPr lang="en-US" b="1" dirty="0">
                <a:cs typeface="+mj-cs"/>
              </a:rPr>
              <a:t>mpurity</a:t>
            </a:r>
            <a:endParaRPr lang="en-US" dirty="0">
              <a:cs typeface="+mj-cs"/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0C85A6B-940F-44C4-B348-A9948B68ED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+mn-cs"/>
              </a:rPr>
              <a:t>Gini Index</a:t>
            </a:r>
          </a:p>
          <a:p>
            <a:pPr>
              <a:buFont typeface="Monotype Sorts" charset="0"/>
              <a:buChar char="l"/>
              <a:defRPr/>
            </a:pPr>
            <a:endParaRPr lang="en-US" dirty="0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sz="1800" b="1" dirty="0">
                <a:solidFill>
                  <a:schemeClr val="accent5"/>
                </a:solidFill>
                <a:cs typeface="+mn-cs"/>
              </a:rPr>
              <a:t>Entropy</a:t>
            </a:r>
          </a:p>
          <a:p>
            <a:pPr>
              <a:buFont typeface="Monotype Sorts" charset="0"/>
              <a:buChar char="l"/>
              <a:defRPr/>
            </a:pPr>
            <a:endParaRPr lang="en-US" dirty="0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endParaRPr lang="en-US" dirty="0">
              <a:cs typeface="+mn-cs"/>
            </a:endParaRPr>
          </a:p>
          <a:p>
            <a:pPr>
              <a:defRPr/>
            </a:pPr>
            <a:r>
              <a:rPr lang="en-US" sz="1800" dirty="0">
                <a:solidFill>
                  <a:srgbClr val="FFC000"/>
                </a:solidFill>
                <a:cs typeface="+mn-cs"/>
              </a:rPr>
              <a:t>Misclassification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89D467-96B7-4957-8CBB-957EA842E579}"/>
                  </a:ext>
                </a:extLst>
              </p:cNvPr>
              <p:cNvSpPr txBox="1"/>
              <p:nvPr/>
            </p:nvSpPr>
            <p:spPr>
              <a:xfrm>
                <a:off x="2590800" y="1608134"/>
                <a:ext cx="3781484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∑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89D467-96B7-4957-8CBB-957EA842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608134"/>
                <a:ext cx="3781484" cy="1037848"/>
              </a:xfrm>
              <a:prstGeom prst="rect">
                <a:avLst/>
              </a:prstGeom>
              <a:blipFill>
                <a:blip r:embed="rId2"/>
                <a:stretch>
                  <a:fillRect l="-1342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38D47-46F9-4B37-925E-AF20A2580B3D}"/>
                  </a:ext>
                </a:extLst>
              </p:cNvPr>
              <p:cNvSpPr txBox="1"/>
              <p:nvPr/>
            </p:nvSpPr>
            <p:spPr>
              <a:xfrm>
                <a:off x="2491154" y="3278754"/>
                <a:ext cx="4267199" cy="10378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438D47-46F9-4B37-925E-AF20A2580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154" y="3278754"/>
                <a:ext cx="4267199" cy="1037848"/>
              </a:xfrm>
              <a:prstGeom prst="rect">
                <a:avLst/>
              </a:prstGeom>
              <a:blipFill>
                <a:blip r:embed="rId3"/>
                <a:stretch>
                  <a:fillRect l="-1780" t="-117073" r="-1780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DF867-A064-4484-9470-5F98CC018994}"/>
                  </a:ext>
                </a:extLst>
              </p:cNvPr>
              <p:cNvSpPr txBox="1"/>
              <p:nvPr/>
            </p:nvSpPr>
            <p:spPr>
              <a:xfrm>
                <a:off x="2514600" y="5365481"/>
                <a:ext cx="53153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sty m:val="p"/>
                            </m:rPr>
                            <a:rPr lang="en-US" sz="2400" b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sz="2400" b="0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2DF867-A064-4484-9470-5F98CC018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365481"/>
                <a:ext cx="5315301" cy="369332"/>
              </a:xfrm>
              <a:prstGeom prst="rect">
                <a:avLst/>
              </a:prstGeom>
              <a:blipFill>
                <a:blip r:embed="rId4"/>
                <a:stretch>
                  <a:fillRect l="-1432" t="-6667" r="-143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3CADD-D3F9-4F19-86AC-DFFC8646078B}"/>
                  </a:ext>
                </a:extLst>
              </p:cNvPr>
              <p:cNvSpPr txBox="1"/>
              <p:nvPr/>
            </p:nvSpPr>
            <p:spPr>
              <a:xfrm>
                <a:off x="8077200" y="1768385"/>
                <a:ext cx="3414268" cy="1015663"/>
              </a:xfrm>
              <a:custGeom>
                <a:avLst/>
                <a:gdLst>
                  <a:gd name="connsiteX0" fmla="*/ 0 w 3414268"/>
                  <a:gd name="connsiteY0" fmla="*/ 0 h 1015663"/>
                  <a:gd name="connsiteX1" fmla="*/ 534902 w 3414268"/>
                  <a:gd name="connsiteY1" fmla="*/ 0 h 1015663"/>
                  <a:gd name="connsiteX2" fmla="*/ 1001519 w 3414268"/>
                  <a:gd name="connsiteY2" fmla="*/ 0 h 1015663"/>
                  <a:gd name="connsiteX3" fmla="*/ 1638849 w 3414268"/>
                  <a:gd name="connsiteY3" fmla="*/ 0 h 1015663"/>
                  <a:gd name="connsiteX4" fmla="*/ 2173751 w 3414268"/>
                  <a:gd name="connsiteY4" fmla="*/ 0 h 1015663"/>
                  <a:gd name="connsiteX5" fmla="*/ 2708653 w 3414268"/>
                  <a:gd name="connsiteY5" fmla="*/ 0 h 1015663"/>
                  <a:gd name="connsiteX6" fmla="*/ 3414268 w 3414268"/>
                  <a:gd name="connsiteY6" fmla="*/ 0 h 1015663"/>
                  <a:gd name="connsiteX7" fmla="*/ 3414268 w 3414268"/>
                  <a:gd name="connsiteY7" fmla="*/ 487518 h 1015663"/>
                  <a:gd name="connsiteX8" fmla="*/ 3414268 w 3414268"/>
                  <a:gd name="connsiteY8" fmla="*/ 1015663 h 1015663"/>
                  <a:gd name="connsiteX9" fmla="*/ 2913509 w 3414268"/>
                  <a:gd name="connsiteY9" fmla="*/ 1015663 h 1015663"/>
                  <a:gd name="connsiteX10" fmla="*/ 2344464 w 3414268"/>
                  <a:gd name="connsiteY10" fmla="*/ 1015663 h 1015663"/>
                  <a:gd name="connsiteX11" fmla="*/ 1775419 w 3414268"/>
                  <a:gd name="connsiteY11" fmla="*/ 1015663 h 1015663"/>
                  <a:gd name="connsiteX12" fmla="*/ 1240517 w 3414268"/>
                  <a:gd name="connsiteY12" fmla="*/ 1015663 h 1015663"/>
                  <a:gd name="connsiteX13" fmla="*/ 603187 w 3414268"/>
                  <a:gd name="connsiteY13" fmla="*/ 1015663 h 1015663"/>
                  <a:gd name="connsiteX14" fmla="*/ 0 w 3414268"/>
                  <a:gd name="connsiteY14" fmla="*/ 1015663 h 1015663"/>
                  <a:gd name="connsiteX15" fmla="*/ 0 w 3414268"/>
                  <a:gd name="connsiteY15" fmla="*/ 528145 h 1015663"/>
                  <a:gd name="connsiteX16" fmla="*/ 0 w 3414268"/>
                  <a:gd name="connsiteY16" fmla="*/ 0 h 101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14268" h="1015663" extrusionOk="0">
                    <a:moveTo>
                      <a:pt x="0" y="0"/>
                    </a:moveTo>
                    <a:cubicBezTo>
                      <a:pt x="188935" y="-27863"/>
                      <a:pt x="417849" y="44700"/>
                      <a:pt x="534902" y="0"/>
                    </a:cubicBezTo>
                    <a:cubicBezTo>
                      <a:pt x="651955" y="-44700"/>
                      <a:pt x="849577" y="30367"/>
                      <a:pt x="1001519" y="0"/>
                    </a:cubicBezTo>
                    <a:cubicBezTo>
                      <a:pt x="1153461" y="-30367"/>
                      <a:pt x="1479584" y="30977"/>
                      <a:pt x="1638849" y="0"/>
                    </a:cubicBezTo>
                    <a:cubicBezTo>
                      <a:pt x="1798114" y="-30977"/>
                      <a:pt x="2010367" y="34565"/>
                      <a:pt x="2173751" y="0"/>
                    </a:cubicBezTo>
                    <a:cubicBezTo>
                      <a:pt x="2337135" y="-34565"/>
                      <a:pt x="2577460" y="12940"/>
                      <a:pt x="2708653" y="0"/>
                    </a:cubicBezTo>
                    <a:cubicBezTo>
                      <a:pt x="2839846" y="-12940"/>
                      <a:pt x="3140329" y="43230"/>
                      <a:pt x="3414268" y="0"/>
                    </a:cubicBezTo>
                    <a:cubicBezTo>
                      <a:pt x="3415860" y="117822"/>
                      <a:pt x="3409849" y="272184"/>
                      <a:pt x="3414268" y="487518"/>
                    </a:cubicBezTo>
                    <a:cubicBezTo>
                      <a:pt x="3418687" y="702852"/>
                      <a:pt x="3393415" y="831842"/>
                      <a:pt x="3414268" y="1015663"/>
                    </a:cubicBezTo>
                    <a:cubicBezTo>
                      <a:pt x="3303728" y="1046765"/>
                      <a:pt x="3120082" y="957930"/>
                      <a:pt x="2913509" y="1015663"/>
                    </a:cubicBezTo>
                    <a:cubicBezTo>
                      <a:pt x="2706936" y="1073396"/>
                      <a:pt x="2478510" y="977349"/>
                      <a:pt x="2344464" y="1015663"/>
                    </a:cubicBezTo>
                    <a:cubicBezTo>
                      <a:pt x="2210419" y="1053977"/>
                      <a:pt x="1907552" y="992299"/>
                      <a:pt x="1775419" y="1015663"/>
                    </a:cubicBezTo>
                    <a:cubicBezTo>
                      <a:pt x="1643286" y="1039027"/>
                      <a:pt x="1454314" y="952398"/>
                      <a:pt x="1240517" y="1015663"/>
                    </a:cubicBezTo>
                    <a:cubicBezTo>
                      <a:pt x="1026720" y="1078928"/>
                      <a:pt x="772907" y="964407"/>
                      <a:pt x="603187" y="1015663"/>
                    </a:cubicBezTo>
                    <a:cubicBezTo>
                      <a:pt x="433467" y="1066919"/>
                      <a:pt x="299186" y="1014886"/>
                      <a:pt x="0" y="1015663"/>
                    </a:cubicBezTo>
                    <a:cubicBezTo>
                      <a:pt x="-38693" y="891683"/>
                      <a:pt x="58367" y="735202"/>
                      <a:pt x="0" y="528145"/>
                    </a:cubicBezTo>
                    <a:cubicBezTo>
                      <a:pt x="-58367" y="321088"/>
                      <a:pt x="24756" y="248300"/>
                      <a:pt x="0" y="0"/>
                    </a:cubicBezTo>
                    <a:close/>
                  </a:path>
                </a:pathLst>
              </a:custGeom>
              <a:noFill/>
              <a:ln w="38100">
                <a:solidFill>
                  <a:schemeClr val="accent4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the frequency of class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0" dirty="0"/>
                  <a:t>at node </a:t>
                </a:r>
                <a:r>
                  <a:rPr lang="en-US" sz="2000" dirty="0"/>
                  <a:t>t</a:t>
                </a:r>
                <a:r>
                  <a:rPr lang="en-US" sz="2000" b="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0" dirty="0"/>
                  <a:t>is the total number of classes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63CADD-D3F9-4F19-86AC-DFFC8646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1768385"/>
                <a:ext cx="3414268" cy="1015663"/>
              </a:xfrm>
              <a:prstGeom prst="rect">
                <a:avLst/>
              </a:prstGeom>
              <a:blipFill>
                <a:blip r:embed="rId5"/>
                <a:stretch>
                  <a:fillRect l="-364" b="-5747"/>
                </a:stretch>
              </a:blipFill>
              <a:ln w="38100">
                <a:solidFill>
                  <a:schemeClr val="accent4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414268"/>
                          <a:gd name="connsiteY0" fmla="*/ 0 h 1015663"/>
                          <a:gd name="connsiteX1" fmla="*/ 534902 w 3414268"/>
                          <a:gd name="connsiteY1" fmla="*/ 0 h 1015663"/>
                          <a:gd name="connsiteX2" fmla="*/ 1001519 w 3414268"/>
                          <a:gd name="connsiteY2" fmla="*/ 0 h 1015663"/>
                          <a:gd name="connsiteX3" fmla="*/ 1638849 w 3414268"/>
                          <a:gd name="connsiteY3" fmla="*/ 0 h 1015663"/>
                          <a:gd name="connsiteX4" fmla="*/ 2173751 w 3414268"/>
                          <a:gd name="connsiteY4" fmla="*/ 0 h 1015663"/>
                          <a:gd name="connsiteX5" fmla="*/ 2708653 w 3414268"/>
                          <a:gd name="connsiteY5" fmla="*/ 0 h 1015663"/>
                          <a:gd name="connsiteX6" fmla="*/ 3414268 w 3414268"/>
                          <a:gd name="connsiteY6" fmla="*/ 0 h 1015663"/>
                          <a:gd name="connsiteX7" fmla="*/ 3414268 w 3414268"/>
                          <a:gd name="connsiteY7" fmla="*/ 487518 h 1015663"/>
                          <a:gd name="connsiteX8" fmla="*/ 3414268 w 3414268"/>
                          <a:gd name="connsiteY8" fmla="*/ 1015663 h 1015663"/>
                          <a:gd name="connsiteX9" fmla="*/ 2913509 w 3414268"/>
                          <a:gd name="connsiteY9" fmla="*/ 1015663 h 1015663"/>
                          <a:gd name="connsiteX10" fmla="*/ 2344464 w 3414268"/>
                          <a:gd name="connsiteY10" fmla="*/ 1015663 h 1015663"/>
                          <a:gd name="connsiteX11" fmla="*/ 1775419 w 3414268"/>
                          <a:gd name="connsiteY11" fmla="*/ 1015663 h 1015663"/>
                          <a:gd name="connsiteX12" fmla="*/ 1240517 w 3414268"/>
                          <a:gd name="connsiteY12" fmla="*/ 1015663 h 1015663"/>
                          <a:gd name="connsiteX13" fmla="*/ 603187 w 3414268"/>
                          <a:gd name="connsiteY13" fmla="*/ 1015663 h 1015663"/>
                          <a:gd name="connsiteX14" fmla="*/ 0 w 3414268"/>
                          <a:gd name="connsiteY14" fmla="*/ 1015663 h 1015663"/>
                          <a:gd name="connsiteX15" fmla="*/ 0 w 3414268"/>
                          <a:gd name="connsiteY15" fmla="*/ 528145 h 1015663"/>
                          <a:gd name="connsiteX16" fmla="*/ 0 w 3414268"/>
                          <a:gd name="connsiteY16" fmla="*/ 0 h 101566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414268" h="1015663" extrusionOk="0">
                            <a:moveTo>
                              <a:pt x="0" y="0"/>
                            </a:moveTo>
                            <a:cubicBezTo>
                              <a:pt x="188935" y="-27863"/>
                              <a:pt x="417849" y="44700"/>
                              <a:pt x="534902" y="0"/>
                            </a:cubicBezTo>
                            <a:cubicBezTo>
                              <a:pt x="651955" y="-44700"/>
                              <a:pt x="849577" y="30367"/>
                              <a:pt x="1001519" y="0"/>
                            </a:cubicBezTo>
                            <a:cubicBezTo>
                              <a:pt x="1153461" y="-30367"/>
                              <a:pt x="1479584" y="30977"/>
                              <a:pt x="1638849" y="0"/>
                            </a:cubicBezTo>
                            <a:cubicBezTo>
                              <a:pt x="1798114" y="-30977"/>
                              <a:pt x="2010367" y="34565"/>
                              <a:pt x="2173751" y="0"/>
                            </a:cubicBezTo>
                            <a:cubicBezTo>
                              <a:pt x="2337135" y="-34565"/>
                              <a:pt x="2577460" y="12940"/>
                              <a:pt x="2708653" y="0"/>
                            </a:cubicBezTo>
                            <a:cubicBezTo>
                              <a:pt x="2839846" y="-12940"/>
                              <a:pt x="3140329" y="43230"/>
                              <a:pt x="3414268" y="0"/>
                            </a:cubicBezTo>
                            <a:cubicBezTo>
                              <a:pt x="3415860" y="117822"/>
                              <a:pt x="3409849" y="272184"/>
                              <a:pt x="3414268" y="487518"/>
                            </a:cubicBezTo>
                            <a:cubicBezTo>
                              <a:pt x="3418687" y="702852"/>
                              <a:pt x="3393415" y="831842"/>
                              <a:pt x="3414268" y="1015663"/>
                            </a:cubicBezTo>
                            <a:cubicBezTo>
                              <a:pt x="3303728" y="1046765"/>
                              <a:pt x="3120082" y="957930"/>
                              <a:pt x="2913509" y="1015663"/>
                            </a:cubicBezTo>
                            <a:cubicBezTo>
                              <a:pt x="2706936" y="1073396"/>
                              <a:pt x="2478510" y="977349"/>
                              <a:pt x="2344464" y="1015663"/>
                            </a:cubicBezTo>
                            <a:cubicBezTo>
                              <a:pt x="2210419" y="1053977"/>
                              <a:pt x="1907552" y="992299"/>
                              <a:pt x="1775419" y="1015663"/>
                            </a:cubicBezTo>
                            <a:cubicBezTo>
                              <a:pt x="1643286" y="1039027"/>
                              <a:pt x="1454314" y="952398"/>
                              <a:pt x="1240517" y="1015663"/>
                            </a:cubicBezTo>
                            <a:cubicBezTo>
                              <a:pt x="1026720" y="1078928"/>
                              <a:pt x="772907" y="964407"/>
                              <a:pt x="603187" y="1015663"/>
                            </a:cubicBezTo>
                            <a:cubicBezTo>
                              <a:pt x="433467" y="1066919"/>
                              <a:pt x="299186" y="1014886"/>
                              <a:pt x="0" y="1015663"/>
                            </a:cubicBezTo>
                            <a:cubicBezTo>
                              <a:pt x="-38693" y="891683"/>
                              <a:pt x="58367" y="735202"/>
                              <a:pt x="0" y="528145"/>
                            </a:cubicBezTo>
                            <a:cubicBezTo>
                              <a:pt x="-58367" y="321088"/>
                              <a:pt x="24756" y="24830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A666B9-EB31-78FC-96BD-07D426251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451" y="3797678"/>
            <a:ext cx="2059318" cy="10983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10D02-07F9-AF21-28C8-8ED8FDBB6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6773E18-BF85-E064-E222-F0E15C717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Compute </a:t>
            </a:r>
            <a:r>
              <a:rPr lang="en-US" b="1" dirty="0">
                <a:cs typeface="+mj-cs"/>
              </a:rPr>
              <a:t>Single </a:t>
            </a:r>
            <a:r>
              <a:rPr lang="en-US" b="1" dirty="0"/>
              <a:t>N</a:t>
            </a:r>
            <a:r>
              <a:rPr lang="en-US" b="1" dirty="0">
                <a:cs typeface="+mj-cs"/>
              </a:rPr>
              <a:t>ode </a:t>
            </a:r>
            <a:r>
              <a:rPr lang="en-US" b="1" dirty="0"/>
              <a:t>I</a:t>
            </a:r>
            <a:r>
              <a:rPr lang="en-US" b="1" dirty="0">
                <a:cs typeface="+mj-cs"/>
              </a:rPr>
              <a:t>mpurity</a:t>
            </a:r>
          </a:p>
        </p:txBody>
      </p:sp>
      <p:graphicFrame>
        <p:nvGraphicFramePr>
          <p:cNvPr id="33796" name="Object 10">
            <a:extLst>
              <a:ext uri="{FF2B5EF4-FFF2-40B4-BE49-F238E27FC236}">
                <a16:creationId xmlns:a16="http://schemas.microsoft.com/office/drawing/2014/main" id="{6DB59534-D8AB-12D9-8678-08FD0114463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739941"/>
              </p:ext>
            </p:extLst>
          </p:nvPr>
        </p:nvGraphicFramePr>
        <p:xfrm>
          <a:off x="6679357" y="1371598"/>
          <a:ext cx="767190" cy="693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60400" imgH="596900" progId="Visio.Drawing.6">
                  <p:embed/>
                </p:oleObj>
              </mc:Choice>
              <mc:Fallback>
                <p:oleObj name="Visio" r:id="rId2" imgW="660400" imgH="596900" progId="Visio.Drawing.6">
                  <p:embed/>
                  <p:pic>
                    <p:nvPicPr>
                      <p:cNvPr id="33796" name="Object 10">
                        <a:extLst>
                          <a:ext uri="{FF2B5EF4-FFF2-40B4-BE49-F238E27FC236}">
                            <a16:creationId xmlns:a16="http://schemas.microsoft.com/office/drawing/2014/main" id="{E8E82353-70BD-4F4B-A45B-F2A83E7592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9357" y="1371598"/>
                        <a:ext cx="767190" cy="693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1" name="Rectangle 3">
            <a:extLst>
              <a:ext uri="{FF2B5EF4-FFF2-40B4-BE49-F238E27FC236}">
                <a16:creationId xmlns:a16="http://schemas.microsoft.com/office/drawing/2014/main" id="{A3E74A8F-8E9A-F060-DE7E-D29D11FA02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840" y="1310772"/>
            <a:ext cx="11091863" cy="518160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>
              <a:cs typeface="+mn-cs"/>
            </a:endParaRPr>
          </a:p>
          <a:p>
            <a:pPr lvl="1">
              <a:buFont typeface="Arial" charset="0"/>
              <a:buNone/>
              <a:defRPr/>
            </a:pPr>
            <a:endParaRPr lang="en-US" dirty="0"/>
          </a:p>
        </p:txBody>
      </p:sp>
      <p:graphicFrame>
        <p:nvGraphicFramePr>
          <p:cNvPr id="33795" name="Object 6">
            <a:extLst>
              <a:ext uri="{FF2B5EF4-FFF2-40B4-BE49-F238E27FC236}">
                <a16:creationId xmlns:a16="http://schemas.microsoft.com/office/drawing/2014/main" id="{FB729A78-CE49-CDC6-6046-EF4606C73882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284642507"/>
              </p:ext>
            </p:extLst>
          </p:nvPr>
        </p:nvGraphicFramePr>
        <p:xfrm>
          <a:off x="762000" y="1347425"/>
          <a:ext cx="767189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60400" imgH="596900" progId="Visio.Drawing.6">
                  <p:embed/>
                </p:oleObj>
              </mc:Choice>
              <mc:Fallback>
                <p:oleObj name="Visio" r:id="rId4" imgW="660400" imgH="596900" progId="Visio.Drawing.6">
                  <p:embed/>
                  <p:pic>
                    <p:nvPicPr>
                      <p:cNvPr id="33795" name="Object 6">
                        <a:extLst>
                          <a:ext uri="{FF2B5EF4-FFF2-40B4-BE49-F238E27FC236}">
                            <a16:creationId xmlns:a16="http://schemas.microsoft.com/office/drawing/2014/main" id="{2F6BA1FB-28FD-4212-B8EF-1FFA025DB6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347425"/>
                        <a:ext cx="767189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12">
            <a:extLst>
              <a:ext uri="{FF2B5EF4-FFF2-40B4-BE49-F238E27FC236}">
                <a16:creationId xmlns:a16="http://schemas.microsoft.com/office/drawing/2014/main" id="{17EA1BA5-FE39-034F-DBF5-415877EF6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506968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High degree of impurity</a:t>
            </a:r>
          </a:p>
        </p:txBody>
      </p:sp>
      <p:sp>
        <p:nvSpPr>
          <p:cNvPr id="33798" name="Text Box 13">
            <a:extLst>
              <a:ext uri="{FF2B5EF4-FFF2-40B4-BE49-F238E27FC236}">
                <a16:creationId xmlns:a16="http://schemas.microsoft.com/office/drawing/2014/main" id="{9FB7EB42-9B95-395A-1E4E-F0F74D811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902" y="1534759"/>
            <a:ext cx="2819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Low degree of impurity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05A01B-4E6D-B257-DE68-406455E90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225961"/>
            <a:ext cx="1846828" cy="1157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612F89-664F-9619-8ABA-711646F76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2223851"/>
            <a:ext cx="1828800" cy="1098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4AA73-479C-7CF9-7BC1-BA61904E5A1C}"/>
              </a:ext>
            </a:extLst>
          </p:cNvPr>
          <p:cNvSpPr txBox="1"/>
          <p:nvPr/>
        </p:nvSpPr>
        <p:spPr>
          <a:xfrm>
            <a:off x="2164466" y="405113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B28B6F-BAC5-B808-9FAC-FB66A6F69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799652"/>
            <a:ext cx="3485169" cy="604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F62570-DAC6-2A8C-4034-6AA31B4AE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3661" y="3898112"/>
            <a:ext cx="3429000" cy="532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4EB4C3-CCFA-BACF-657D-1B2AE046BD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955110"/>
            <a:ext cx="4124190" cy="791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908C14-0346-AACA-65B0-DFB4BD7A01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800" y="4870553"/>
            <a:ext cx="4191000" cy="89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03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E1C5-35FC-6286-81DE-9ED94EE4D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80818DE-8444-AAFA-C33B-A36523E4A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Compute Collective impurity of </a:t>
            </a:r>
            <a:r>
              <a:rPr lang="en-US" b="1" dirty="0">
                <a:cs typeface="+mj-cs"/>
              </a:rPr>
              <a:t>Child</a:t>
            </a:r>
            <a:r>
              <a:rPr lang="en-US" dirty="0">
                <a:cs typeface="+mj-cs"/>
              </a:rPr>
              <a:t> nodes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47F9F14-5240-87AD-FA86-FAF8B003C9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4965700" cy="4601748"/>
          </a:xfrm>
        </p:spPr>
        <p:txBody>
          <a:bodyPr>
            <a:normAutofit/>
          </a:bodyPr>
          <a:lstStyle/>
          <a:p>
            <a:r>
              <a:rPr lang="en-US" dirty="0"/>
              <a:t>Once a decision rule </a:t>
            </a:r>
            <a:r>
              <a:rPr lang="en-GB" sz="1600" b="1" dirty="0">
                <a:effectLst/>
                <a:latin typeface="CMR10"/>
              </a:rPr>
              <a:t>attribute test condition</a:t>
            </a:r>
            <a:r>
              <a:rPr lang="en-GB" sz="1600" dirty="0">
                <a:effectLst/>
                <a:latin typeface="CMR10"/>
              </a:rPr>
              <a:t> </a:t>
            </a:r>
            <a:r>
              <a:rPr lang="en-US" dirty="0"/>
              <a:t>have been applied it is possible to compute the collective impurity of child nodes</a:t>
            </a:r>
          </a:p>
          <a:p>
            <a:r>
              <a:rPr lang="en-GB" sz="1800" dirty="0">
                <a:effectLst/>
                <a:latin typeface="CMR10"/>
              </a:rPr>
              <a:t>Consider an </a:t>
            </a:r>
            <a:r>
              <a:rPr lang="en-GB" sz="1800" b="1" dirty="0">
                <a:effectLst/>
                <a:latin typeface="CMR10"/>
              </a:rPr>
              <a:t>attribute test condition</a:t>
            </a:r>
            <a:r>
              <a:rPr lang="en-GB" sz="1800" dirty="0">
                <a:effectLst/>
                <a:latin typeface="CMR10"/>
              </a:rPr>
              <a:t> that splits a node containing </a:t>
            </a:r>
            <a:r>
              <a:rPr lang="en-GB" sz="1800" dirty="0">
                <a:effectLst/>
                <a:latin typeface="CMMI10"/>
              </a:rPr>
              <a:t>N </a:t>
            </a:r>
            <a:r>
              <a:rPr lang="en-GB" sz="1800" dirty="0">
                <a:effectLst/>
                <a:latin typeface="CMR10"/>
              </a:rPr>
              <a:t>training instances into </a:t>
            </a:r>
            <a:r>
              <a:rPr lang="en-GB" sz="1800" dirty="0">
                <a:effectLst/>
                <a:latin typeface="CMMI10"/>
              </a:rPr>
              <a:t>k </a:t>
            </a:r>
            <a:r>
              <a:rPr lang="en-GB" sz="1800" dirty="0">
                <a:effectLst/>
                <a:latin typeface="CMR10"/>
              </a:rPr>
              <a:t>children, </a:t>
            </a:r>
            <a:br>
              <a:rPr lang="en-GB" sz="1800" dirty="0">
                <a:latin typeface="CMR10"/>
              </a:rPr>
            </a:br>
            <a:r>
              <a:rPr lang="en-GB" sz="1800" dirty="0">
                <a:effectLst/>
                <a:latin typeface="CMSY10"/>
              </a:rPr>
              <a:t>{</a:t>
            </a:r>
            <a:r>
              <a:rPr lang="en-GB" sz="1800" dirty="0">
                <a:effectLst/>
                <a:latin typeface="CMMI10"/>
              </a:rPr>
              <a:t>v</a:t>
            </a:r>
            <a:r>
              <a:rPr lang="en-GB" sz="1800" dirty="0">
                <a:effectLst/>
                <a:latin typeface="CMR8"/>
              </a:rPr>
              <a:t>1</a:t>
            </a:r>
            <a:r>
              <a:rPr lang="en-GB" sz="1800" dirty="0">
                <a:effectLst/>
                <a:latin typeface="CMMI10"/>
              </a:rPr>
              <a:t>, v</a:t>
            </a:r>
            <a:r>
              <a:rPr lang="en-GB" sz="1800" dirty="0">
                <a:effectLst/>
                <a:latin typeface="CMR8"/>
              </a:rPr>
              <a:t>2</a:t>
            </a:r>
            <a:r>
              <a:rPr lang="en-GB" sz="1800" dirty="0">
                <a:effectLst/>
                <a:latin typeface="CMMI10"/>
              </a:rPr>
              <a:t>, </a:t>
            </a:r>
            <a:r>
              <a:rPr lang="en-GB" sz="1800" dirty="0">
                <a:effectLst/>
                <a:latin typeface="CMSY10"/>
              </a:rPr>
              <a:t>· · · </a:t>
            </a:r>
            <a:r>
              <a:rPr lang="en-GB" sz="1800" dirty="0">
                <a:effectLst/>
                <a:latin typeface="CMMI10"/>
              </a:rPr>
              <a:t>, </a:t>
            </a:r>
            <a:r>
              <a:rPr lang="en-GB" sz="1800" dirty="0" err="1">
                <a:effectLst/>
                <a:latin typeface="CMMI10"/>
              </a:rPr>
              <a:t>v</a:t>
            </a:r>
            <a:r>
              <a:rPr lang="en-GB" sz="1800" dirty="0" err="1">
                <a:effectLst/>
                <a:latin typeface="CMMI8"/>
              </a:rPr>
              <a:t>k</a:t>
            </a:r>
            <a:r>
              <a:rPr lang="en-GB" sz="1800" dirty="0">
                <a:effectLst/>
                <a:latin typeface="CMSY10"/>
              </a:rPr>
              <a:t>} </a:t>
            </a:r>
            <a:endParaRPr lang="en-GB" dirty="0"/>
          </a:p>
          <a:p>
            <a:r>
              <a:rPr lang="en-GB" sz="1800" dirty="0">
                <a:effectLst/>
                <a:latin typeface="CMR10"/>
              </a:rPr>
              <a:t>Let </a:t>
            </a:r>
            <a:r>
              <a:rPr lang="en-GB" sz="1800" dirty="0">
                <a:effectLst/>
                <a:latin typeface="CMMI10"/>
              </a:rPr>
              <a:t>N</a:t>
            </a:r>
            <a:r>
              <a:rPr lang="en-GB" sz="1800" dirty="0">
                <a:effectLst/>
                <a:latin typeface="CMR10"/>
              </a:rPr>
              <a:t>(</a:t>
            </a:r>
            <a:r>
              <a:rPr lang="en-GB" sz="1800" dirty="0" err="1">
                <a:effectLst/>
                <a:latin typeface="CMMI10"/>
              </a:rPr>
              <a:t>v</a:t>
            </a:r>
            <a:r>
              <a:rPr lang="en-GB" sz="1800" dirty="0" err="1">
                <a:effectLst/>
                <a:latin typeface="CMMI8"/>
              </a:rPr>
              <a:t>j</a:t>
            </a:r>
            <a:r>
              <a:rPr lang="en-GB" sz="1800" dirty="0">
                <a:effectLst/>
                <a:latin typeface="CMR10"/>
              </a:rPr>
              <a:t>) be the number of training instances associated with a child node </a:t>
            </a:r>
            <a:r>
              <a:rPr lang="en-GB" sz="1800" dirty="0" err="1">
                <a:effectLst/>
                <a:latin typeface="CMMI10"/>
              </a:rPr>
              <a:t>v</a:t>
            </a:r>
            <a:r>
              <a:rPr lang="en-GB" sz="1800" dirty="0" err="1">
                <a:effectLst/>
                <a:latin typeface="CMMI8"/>
              </a:rPr>
              <a:t>j</a:t>
            </a:r>
            <a:r>
              <a:rPr lang="en-GB" sz="1800" dirty="0">
                <a:effectLst/>
                <a:latin typeface="CMR10"/>
              </a:rPr>
              <a:t>, whose impurity value is </a:t>
            </a:r>
            <a:r>
              <a:rPr lang="en-GB" sz="1800" dirty="0">
                <a:effectLst/>
                <a:latin typeface="CMMI10"/>
              </a:rPr>
              <a:t>I</a:t>
            </a:r>
            <a:r>
              <a:rPr lang="en-GB" sz="1800" dirty="0">
                <a:effectLst/>
                <a:latin typeface="CMR10"/>
              </a:rPr>
              <a:t>(</a:t>
            </a:r>
            <a:r>
              <a:rPr lang="en-GB" sz="1800" dirty="0" err="1">
                <a:effectLst/>
                <a:latin typeface="CMMI10"/>
              </a:rPr>
              <a:t>v</a:t>
            </a:r>
            <a:r>
              <a:rPr lang="en-GB" sz="1800" dirty="0" err="1">
                <a:effectLst/>
                <a:latin typeface="CMMI8"/>
              </a:rPr>
              <a:t>j</a:t>
            </a:r>
            <a:r>
              <a:rPr lang="en-GB" sz="1800" dirty="0">
                <a:effectLst/>
                <a:latin typeface="CMR1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he</a:t>
            </a:r>
            <a:r>
              <a:rPr lang="en-US" sz="1600" dirty="0">
                <a:solidFill>
                  <a:srgbClr val="FFC000"/>
                </a:solidFill>
              </a:rPr>
              <a:t> </a:t>
            </a:r>
            <a:r>
              <a:rPr lang="en-US" sz="1600" b="1" dirty="0">
                <a:solidFill>
                  <a:srgbClr val="FFC000"/>
                </a:solidFill>
              </a:rPr>
              <a:t>weighted impurity</a:t>
            </a:r>
            <a:r>
              <a:rPr lang="en-US" sz="1600" b="1" dirty="0"/>
              <a:t> </a:t>
            </a:r>
            <a:r>
              <a:rPr lang="en-US" sz="1600" dirty="0"/>
              <a:t>measure of its </a:t>
            </a:r>
            <a:r>
              <a:rPr lang="en-US" sz="1600" b="1" dirty="0"/>
              <a:t>children</a:t>
            </a:r>
            <a:endParaRPr lang="en-GB" b="1" dirty="0"/>
          </a:p>
          <a:p>
            <a:endParaRPr lang="en-US" dirty="0"/>
          </a:p>
        </p:txBody>
      </p:sp>
      <p:pic>
        <p:nvPicPr>
          <p:cNvPr id="16" name="Picture 15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CD2695AD-4CF5-5B72-A02D-A78D006A5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16" y="5410079"/>
            <a:ext cx="3276600" cy="1031780"/>
          </a:xfrm>
          <a:prstGeom prst="rect">
            <a:avLst/>
          </a:prstGeom>
        </p:spPr>
      </p:pic>
      <p:pic>
        <p:nvPicPr>
          <p:cNvPr id="18" name="Picture 17" descr="A diagram of a home owner&#10;&#10;AI-generated content may be incorrect.">
            <a:extLst>
              <a:ext uri="{FF2B5EF4-FFF2-40B4-BE49-F238E27FC236}">
                <a16:creationId xmlns:a16="http://schemas.microsoft.com/office/drawing/2014/main" id="{3D7BDFFA-FCE0-92FE-8A63-477F33E74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351668"/>
            <a:ext cx="1135878" cy="14471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20" name="Picture 19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416CE2C4-1D5F-DEF9-0EEA-965020C6F0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614999"/>
            <a:ext cx="3630081" cy="1098517"/>
          </a:xfrm>
          <a:custGeom>
            <a:avLst/>
            <a:gdLst>
              <a:gd name="connsiteX0" fmla="*/ 0 w 3630081"/>
              <a:gd name="connsiteY0" fmla="*/ 0 h 1098517"/>
              <a:gd name="connsiteX1" fmla="*/ 641314 w 3630081"/>
              <a:gd name="connsiteY1" fmla="*/ 0 h 1098517"/>
              <a:gd name="connsiteX2" fmla="*/ 1173726 w 3630081"/>
              <a:gd name="connsiteY2" fmla="*/ 0 h 1098517"/>
              <a:gd name="connsiteX3" fmla="*/ 1742439 w 3630081"/>
              <a:gd name="connsiteY3" fmla="*/ 0 h 1098517"/>
              <a:gd name="connsiteX4" fmla="*/ 2347452 w 3630081"/>
              <a:gd name="connsiteY4" fmla="*/ 0 h 1098517"/>
              <a:gd name="connsiteX5" fmla="*/ 2988767 w 3630081"/>
              <a:gd name="connsiteY5" fmla="*/ 0 h 1098517"/>
              <a:gd name="connsiteX6" fmla="*/ 3630081 w 3630081"/>
              <a:gd name="connsiteY6" fmla="*/ 0 h 1098517"/>
              <a:gd name="connsiteX7" fmla="*/ 3630081 w 3630081"/>
              <a:gd name="connsiteY7" fmla="*/ 549259 h 1098517"/>
              <a:gd name="connsiteX8" fmla="*/ 3630081 w 3630081"/>
              <a:gd name="connsiteY8" fmla="*/ 1098517 h 1098517"/>
              <a:gd name="connsiteX9" fmla="*/ 3133970 w 3630081"/>
              <a:gd name="connsiteY9" fmla="*/ 1098517 h 1098517"/>
              <a:gd name="connsiteX10" fmla="*/ 2601558 w 3630081"/>
              <a:gd name="connsiteY10" fmla="*/ 1098517 h 1098517"/>
              <a:gd name="connsiteX11" fmla="*/ 1996545 w 3630081"/>
              <a:gd name="connsiteY11" fmla="*/ 1098517 h 1098517"/>
              <a:gd name="connsiteX12" fmla="*/ 1500433 w 3630081"/>
              <a:gd name="connsiteY12" fmla="*/ 1098517 h 1098517"/>
              <a:gd name="connsiteX13" fmla="*/ 822818 w 3630081"/>
              <a:gd name="connsiteY13" fmla="*/ 1098517 h 1098517"/>
              <a:gd name="connsiteX14" fmla="*/ 0 w 3630081"/>
              <a:gd name="connsiteY14" fmla="*/ 1098517 h 1098517"/>
              <a:gd name="connsiteX15" fmla="*/ 0 w 3630081"/>
              <a:gd name="connsiteY15" fmla="*/ 560244 h 1098517"/>
              <a:gd name="connsiteX16" fmla="*/ 0 w 3630081"/>
              <a:gd name="connsiteY16" fmla="*/ 0 h 109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30081" h="1098517" fill="none" extrusionOk="0">
                <a:moveTo>
                  <a:pt x="0" y="0"/>
                </a:moveTo>
                <a:cubicBezTo>
                  <a:pt x="225963" y="1587"/>
                  <a:pt x="356240" y="-27668"/>
                  <a:pt x="641314" y="0"/>
                </a:cubicBezTo>
                <a:cubicBezTo>
                  <a:pt x="926388" y="27668"/>
                  <a:pt x="964504" y="14784"/>
                  <a:pt x="1173726" y="0"/>
                </a:cubicBezTo>
                <a:cubicBezTo>
                  <a:pt x="1382948" y="-14784"/>
                  <a:pt x="1546213" y="25152"/>
                  <a:pt x="1742439" y="0"/>
                </a:cubicBezTo>
                <a:cubicBezTo>
                  <a:pt x="1938665" y="-25152"/>
                  <a:pt x="2167729" y="9965"/>
                  <a:pt x="2347452" y="0"/>
                </a:cubicBezTo>
                <a:cubicBezTo>
                  <a:pt x="2527175" y="-9965"/>
                  <a:pt x="2853601" y="-28236"/>
                  <a:pt x="2988767" y="0"/>
                </a:cubicBezTo>
                <a:cubicBezTo>
                  <a:pt x="3123933" y="28236"/>
                  <a:pt x="3319223" y="5649"/>
                  <a:pt x="3630081" y="0"/>
                </a:cubicBezTo>
                <a:cubicBezTo>
                  <a:pt x="3655466" y="145993"/>
                  <a:pt x="3602976" y="397873"/>
                  <a:pt x="3630081" y="549259"/>
                </a:cubicBezTo>
                <a:cubicBezTo>
                  <a:pt x="3657186" y="700645"/>
                  <a:pt x="3642999" y="928175"/>
                  <a:pt x="3630081" y="1098517"/>
                </a:cubicBezTo>
                <a:cubicBezTo>
                  <a:pt x="3412120" y="1099074"/>
                  <a:pt x="3378140" y="1117642"/>
                  <a:pt x="3133970" y="1098517"/>
                </a:cubicBezTo>
                <a:cubicBezTo>
                  <a:pt x="2889800" y="1079392"/>
                  <a:pt x="2832029" y="1120631"/>
                  <a:pt x="2601558" y="1098517"/>
                </a:cubicBezTo>
                <a:cubicBezTo>
                  <a:pt x="2371087" y="1076403"/>
                  <a:pt x="2218490" y="1125878"/>
                  <a:pt x="1996545" y="1098517"/>
                </a:cubicBezTo>
                <a:cubicBezTo>
                  <a:pt x="1774600" y="1071156"/>
                  <a:pt x="1703791" y="1096309"/>
                  <a:pt x="1500433" y="1098517"/>
                </a:cubicBezTo>
                <a:cubicBezTo>
                  <a:pt x="1297075" y="1100725"/>
                  <a:pt x="1081878" y="1117498"/>
                  <a:pt x="822818" y="1098517"/>
                </a:cubicBezTo>
                <a:cubicBezTo>
                  <a:pt x="563758" y="1079536"/>
                  <a:pt x="379735" y="1096747"/>
                  <a:pt x="0" y="1098517"/>
                </a:cubicBezTo>
                <a:cubicBezTo>
                  <a:pt x="-931" y="969870"/>
                  <a:pt x="16999" y="781199"/>
                  <a:pt x="0" y="560244"/>
                </a:cubicBezTo>
                <a:cubicBezTo>
                  <a:pt x="-16999" y="339289"/>
                  <a:pt x="-21110" y="166164"/>
                  <a:pt x="0" y="0"/>
                </a:cubicBezTo>
                <a:close/>
              </a:path>
              <a:path w="3630081" h="1098517" stroke="0" extrusionOk="0">
                <a:moveTo>
                  <a:pt x="0" y="0"/>
                </a:moveTo>
                <a:cubicBezTo>
                  <a:pt x="180354" y="12805"/>
                  <a:pt x="411277" y="-19776"/>
                  <a:pt x="677615" y="0"/>
                </a:cubicBezTo>
                <a:cubicBezTo>
                  <a:pt x="943954" y="19776"/>
                  <a:pt x="1035613" y="-28604"/>
                  <a:pt x="1282629" y="0"/>
                </a:cubicBezTo>
                <a:cubicBezTo>
                  <a:pt x="1529645" y="28604"/>
                  <a:pt x="1571511" y="-2633"/>
                  <a:pt x="1815040" y="0"/>
                </a:cubicBezTo>
                <a:cubicBezTo>
                  <a:pt x="2058569" y="2633"/>
                  <a:pt x="2215480" y="24536"/>
                  <a:pt x="2420054" y="0"/>
                </a:cubicBezTo>
                <a:cubicBezTo>
                  <a:pt x="2624628" y="-24536"/>
                  <a:pt x="2939076" y="1548"/>
                  <a:pt x="3097669" y="0"/>
                </a:cubicBezTo>
                <a:cubicBezTo>
                  <a:pt x="3256262" y="-1548"/>
                  <a:pt x="3377564" y="15636"/>
                  <a:pt x="3630081" y="0"/>
                </a:cubicBezTo>
                <a:cubicBezTo>
                  <a:pt x="3613322" y="175015"/>
                  <a:pt x="3647396" y="271896"/>
                  <a:pt x="3630081" y="516303"/>
                </a:cubicBezTo>
                <a:cubicBezTo>
                  <a:pt x="3612766" y="760710"/>
                  <a:pt x="3626904" y="978693"/>
                  <a:pt x="3630081" y="1098517"/>
                </a:cubicBezTo>
                <a:cubicBezTo>
                  <a:pt x="3403295" y="1112124"/>
                  <a:pt x="3186496" y="1083211"/>
                  <a:pt x="3061368" y="1098517"/>
                </a:cubicBezTo>
                <a:cubicBezTo>
                  <a:pt x="2936240" y="1113823"/>
                  <a:pt x="2731389" y="1088801"/>
                  <a:pt x="2492656" y="1098517"/>
                </a:cubicBezTo>
                <a:cubicBezTo>
                  <a:pt x="2253923" y="1108233"/>
                  <a:pt x="2115763" y="1090403"/>
                  <a:pt x="1923943" y="1098517"/>
                </a:cubicBezTo>
                <a:cubicBezTo>
                  <a:pt x="1732123" y="1106631"/>
                  <a:pt x="1578388" y="1067893"/>
                  <a:pt x="1282629" y="1098517"/>
                </a:cubicBezTo>
                <a:cubicBezTo>
                  <a:pt x="986870" y="1129141"/>
                  <a:pt x="1012395" y="1118885"/>
                  <a:pt x="750217" y="1098517"/>
                </a:cubicBezTo>
                <a:cubicBezTo>
                  <a:pt x="488039" y="1078149"/>
                  <a:pt x="189612" y="1064524"/>
                  <a:pt x="0" y="1098517"/>
                </a:cubicBezTo>
                <a:cubicBezTo>
                  <a:pt x="-6178" y="940705"/>
                  <a:pt x="-3374" y="682443"/>
                  <a:pt x="0" y="538273"/>
                </a:cubicBezTo>
                <a:cubicBezTo>
                  <a:pt x="3374" y="394103"/>
                  <a:pt x="-14545" y="219318"/>
                  <a:pt x="0" y="0"/>
                </a:cubicBezTo>
                <a:close/>
              </a:path>
            </a:pathLst>
          </a:custGeom>
          <a:ln w="285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2" name="Picture 21" descr="A diagram of divorce and divorce&#10;&#10;AI-generated content may be incorrect.">
            <a:extLst>
              <a:ext uri="{FF2B5EF4-FFF2-40B4-BE49-F238E27FC236}">
                <a16:creationId xmlns:a16="http://schemas.microsoft.com/office/drawing/2014/main" id="{814BE51B-6B3E-8C60-82BB-1F377BC20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060" y="4977344"/>
            <a:ext cx="2359642" cy="1447152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26" name="Picture 25" descr="A math equations with numbers and symbols&#10;&#10;AI-generated content may be incorrect.">
            <a:extLst>
              <a:ext uri="{FF2B5EF4-FFF2-40B4-BE49-F238E27FC236}">
                <a16:creationId xmlns:a16="http://schemas.microsoft.com/office/drawing/2014/main" id="{85B90F6B-8ED7-1497-55BA-0BF1BF2EE3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1" y="4924982"/>
            <a:ext cx="3816667" cy="1279044"/>
          </a:xfrm>
          <a:custGeom>
            <a:avLst/>
            <a:gdLst>
              <a:gd name="connsiteX0" fmla="*/ 0 w 3816667"/>
              <a:gd name="connsiteY0" fmla="*/ 0 h 1279044"/>
              <a:gd name="connsiteX1" fmla="*/ 674278 w 3816667"/>
              <a:gd name="connsiteY1" fmla="*/ 0 h 1279044"/>
              <a:gd name="connsiteX2" fmla="*/ 1234056 w 3816667"/>
              <a:gd name="connsiteY2" fmla="*/ 0 h 1279044"/>
              <a:gd name="connsiteX3" fmla="*/ 1832000 w 3816667"/>
              <a:gd name="connsiteY3" fmla="*/ 0 h 1279044"/>
              <a:gd name="connsiteX4" fmla="*/ 2544445 w 3816667"/>
              <a:gd name="connsiteY4" fmla="*/ 0 h 1279044"/>
              <a:gd name="connsiteX5" fmla="*/ 3180556 w 3816667"/>
              <a:gd name="connsiteY5" fmla="*/ 0 h 1279044"/>
              <a:gd name="connsiteX6" fmla="*/ 3816667 w 3816667"/>
              <a:gd name="connsiteY6" fmla="*/ 0 h 1279044"/>
              <a:gd name="connsiteX7" fmla="*/ 3816667 w 3816667"/>
              <a:gd name="connsiteY7" fmla="*/ 626732 h 1279044"/>
              <a:gd name="connsiteX8" fmla="*/ 3816667 w 3816667"/>
              <a:gd name="connsiteY8" fmla="*/ 1279044 h 1279044"/>
              <a:gd name="connsiteX9" fmla="*/ 3256889 w 3816667"/>
              <a:gd name="connsiteY9" fmla="*/ 1279044 h 1279044"/>
              <a:gd name="connsiteX10" fmla="*/ 2697111 w 3816667"/>
              <a:gd name="connsiteY10" fmla="*/ 1279044 h 1279044"/>
              <a:gd name="connsiteX11" fmla="*/ 2175500 w 3816667"/>
              <a:gd name="connsiteY11" fmla="*/ 1279044 h 1279044"/>
              <a:gd name="connsiteX12" fmla="*/ 1577556 w 3816667"/>
              <a:gd name="connsiteY12" fmla="*/ 1279044 h 1279044"/>
              <a:gd name="connsiteX13" fmla="*/ 1017778 w 3816667"/>
              <a:gd name="connsiteY13" fmla="*/ 1279044 h 1279044"/>
              <a:gd name="connsiteX14" fmla="*/ 0 w 3816667"/>
              <a:gd name="connsiteY14" fmla="*/ 1279044 h 1279044"/>
              <a:gd name="connsiteX15" fmla="*/ 0 w 3816667"/>
              <a:gd name="connsiteY15" fmla="*/ 639522 h 1279044"/>
              <a:gd name="connsiteX16" fmla="*/ 0 w 3816667"/>
              <a:gd name="connsiteY16" fmla="*/ 0 h 127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16667" h="1279044" fill="none" extrusionOk="0">
                <a:moveTo>
                  <a:pt x="0" y="0"/>
                </a:moveTo>
                <a:cubicBezTo>
                  <a:pt x="267736" y="-32513"/>
                  <a:pt x="366390" y="26593"/>
                  <a:pt x="674278" y="0"/>
                </a:cubicBezTo>
                <a:cubicBezTo>
                  <a:pt x="982166" y="-26593"/>
                  <a:pt x="1103804" y="6060"/>
                  <a:pt x="1234056" y="0"/>
                </a:cubicBezTo>
                <a:cubicBezTo>
                  <a:pt x="1364308" y="-6060"/>
                  <a:pt x="1589075" y="11350"/>
                  <a:pt x="1832000" y="0"/>
                </a:cubicBezTo>
                <a:cubicBezTo>
                  <a:pt x="2074925" y="-11350"/>
                  <a:pt x="2302171" y="966"/>
                  <a:pt x="2544445" y="0"/>
                </a:cubicBezTo>
                <a:cubicBezTo>
                  <a:pt x="2786720" y="-966"/>
                  <a:pt x="2999237" y="1671"/>
                  <a:pt x="3180556" y="0"/>
                </a:cubicBezTo>
                <a:cubicBezTo>
                  <a:pt x="3361875" y="-1671"/>
                  <a:pt x="3584601" y="17542"/>
                  <a:pt x="3816667" y="0"/>
                </a:cubicBezTo>
                <a:cubicBezTo>
                  <a:pt x="3814168" y="203446"/>
                  <a:pt x="3790699" y="418395"/>
                  <a:pt x="3816667" y="626732"/>
                </a:cubicBezTo>
                <a:cubicBezTo>
                  <a:pt x="3842635" y="835069"/>
                  <a:pt x="3818816" y="1020886"/>
                  <a:pt x="3816667" y="1279044"/>
                </a:cubicBezTo>
                <a:cubicBezTo>
                  <a:pt x="3658364" y="1266839"/>
                  <a:pt x="3470644" y="1264708"/>
                  <a:pt x="3256889" y="1279044"/>
                </a:cubicBezTo>
                <a:cubicBezTo>
                  <a:pt x="3043134" y="1293380"/>
                  <a:pt x="2939815" y="1303391"/>
                  <a:pt x="2697111" y="1279044"/>
                </a:cubicBezTo>
                <a:cubicBezTo>
                  <a:pt x="2454407" y="1254697"/>
                  <a:pt x="2331572" y="1267702"/>
                  <a:pt x="2175500" y="1279044"/>
                </a:cubicBezTo>
                <a:cubicBezTo>
                  <a:pt x="2019428" y="1290386"/>
                  <a:pt x="1749028" y="1262611"/>
                  <a:pt x="1577556" y="1279044"/>
                </a:cubicBezTo>
                <a:cubicBezTo>
                  <a:pt x="1406084" y="1295477"/>
                  <a:pt x="1178529" y="1279101"/>
                  <a:pt x="1017778" y="1279044"/>
                </a:cubicBezTo>
                <a:cubicBezTo>
                  <a:pt x="857027" y="1278987"/>
                  <a:pt x="445532" y="1259298"/>
                  <a:pt x="0" y="1279044"/>
                </a:cubicBezTo>
                <a:cubicBezTo>
                  <a:pt x="-30096" y="1131562"/>
                  <a:pt x="2592" y="809362"/>
                  <a:pt x="0" y="639522"/>
                </a:cubicBezTo>
                <a:cubicBezTo>
                  <a:pt x="-2592" y="469682"/>
                  <a:pt x="17731" y="158732"/>
                  <a:pt x="0" y="0"/>
                </a:cubicBezTo>
                <a:close/>
              </a:path>
              <a:path w="3816667" h="1279044" stroke="0" extrusionOk="0">
                <a:moveTo>
                  <a:pt x="0" y="0"/>
                </a:moveTo>
                <a:cubicBezTo>
                  <a:pt x="157274" y="-3473"/>
                  <a:pt x="482265" y="-1475"/>
                  <a:pt x="712445" y="0"/>
                </a:cubicBezTo>
                <a:cubicBezTo>
                  <a:pt x="942626" y="1475"/>
                  <a:pt x="1046450" y="14464"/>
                  <a:pt x="1272222" y="0"/>
                </a:cubicBezTo>
                <a:cubicBezTo>
                  <a:pt x="1497994" y="-14464"/>
                  <a:pt x="1674807" y="5159"/>
                  <a:pt x="1870167" y="0"/>
                </a:cubicBezTo>
                <a:cubicBezTo>
                  <a:pt x="2065527" y="-5159"/>
                  <a:pt x="2229120" y="-1252"/>
                  <a:pt x="2429945" y="0"/>
                </a:cubicBezTo>
                <a:cubicBezTo>
                  <a:pt x="2630770" y="1252"/>
                  <a:pt x="2751160" y="-17747"/>
                  <a:pt x="2951556" y="0"/>
                </a:cubicBezTo>
                <a:cubicBezTo>
                  <a:pt x="3151952" y="17747"/>
                  <a:pt x="3522721" y="-6989"/>
                  <a:pt x="3816667" y="0"/>
                </a:cubicBezTo>
                <a:cubicBezTo>
                  <a:pt x="3798758" y="237027"/>
                  <a:pt x="3828714" y="459266"/>
                  <a:pt x="3816667" y="601151"/>
                </a:cubicBezTo>
                <a:cubicBezTo>
                  <a:pt x="3804620" y="743036"/>
                  <a:pt x="3834101" y="1084700"/>
                  <a:pt x="3816667" y="1279044"/>
                </a:cubicBezTo>
                <a:cubicBezTo>
                  <a:pt x="3504350" y="1292919"/>
                  <a:pt x="3485013" y="1276528"/>
                  <a:pt x="3180556" y="1279044"/>
                </a:cubicBezTo>
                <a:cubicBezTo>
                  <a:pt x="2876099" y="1281560"/>
                  <a:pt x="2767695" y="1293750"/>
                  <a:pt x="2582611" y="1279044"/>
                </a:cubicBezTo>
                <a:cubicBezTo>
                  <a:pt x="2397527" y="1264338"/>
                  <a:pt x="2281240" y="1279377"/>
                  <a:pt x="2061000" y="1279044"/>
                </a:cubicBezTo>
                <a:cubicBezTo>
                  <a:pt x="1840760" y="1278711"/>
                  <a:pt x="1687557" y="1297739"/>
                  <a:pt x="1424889" y="1279044"/>
                </a:cubicBezTo>
                <a:cubicBezTo>
                  <a:pt x="1162221" y="1260349"/>
                  <a:pt x="1120482" y="1304944"/>
                  <a:pt x="903278" y="1279044"/>
                </a:cubicBezTo>
                <a:cubicBezTo>
                  <a:pt x="686074" y="1253144"/>
                  <a:pt x="210448" y="1280578"/>
                  <a:pt x="0" y="1279044"/>
                </a:cubicBezTo>
                <a:cubicBezTo>
                  <a:pt x="-12620" y="994071"/>
                  <a:pt x="-28772" y="882958"/>
                  <a:pt x="0" y="613941"/>
                </a:cubicBezTo>
                <a:cubicBezTo>
                  <a:pt x="28772" y="344924"/>
                  <a:pt x="23815" y="135668"/>
                  <a:pt x="0" y="0"/>
                </a:cubicBezTo>
                <a:close/>
              </a:path>
            </a:pathLst>
          </a:custGeom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327354333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graphicFrame>
        <p:nvGraphicFramePr>
          <p:cNvPr id="5" name="Object 54">
            <a:extLst>
              <a:ext uri="{FF2B5EF4-FFF2-40B4-BE49-F238E27FC236}">
                <a16:creationId xmlns:a16="http://schemas.microsoft.com/office/drawing/2014/main" id="{4DBCF8ED-D931-F91D-B795-30A257F6E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852928"/>
              </p:ext>
            </p:extLst>
          </p:nvPr>
        </p:nvGraphicFramePr>
        <p:xfrm>
          <a:off x="7848600" y="1185245"/>
          <a:ext cx="2041458" cy="224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524500" imgH="6070600" progId="Word.Document.8">
                  <p:embed/>
                </p:oleObj>
              </mc:Choice>
              <mc:Fallback>
                <p:oleObj name="Document" r:id="rId8" imgW="5524500" imgH="6070600" progId="Word.Document.8">
                  <p:embed/>
                  <p:pic>
                    <p:nvPicPr>
                      <p:cNvPr id="25613" name="Object 54">
                        <a:extLst>
                          <a:ext uri="{FF2B5EF4-FFF2-40B4-BE49-F238E27FC236}">
                            <a16:creationId xmlns:a16="http://schemas.microsoft.com/office/drawing/2014/main" id="{2D287EF9-04FD-40A6-9B26-1BF3B92E50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185245"/>
                        <a:ext cx="2041458" cy="22437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8921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244D1B4C-BCFD-4053-A8A8-B00A36AA0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Finding the Best Split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3746315-F746-4C9B-B482-446D51640A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buFont typeface="Monotype Sorts" charset="0"/>
              <a:buAutoNum type="arabicPeriod"/>
              <a:defRPr/>
            </a:pPr>
            <a:r>
              <a:rPr lang="en-US" dirty="0">
                <a:cs typeface="+mn-cs"/>
              </a:rPr>
              <a:t>Compute impurity measure </a:t>
            </a:r>
            <a:r>
              <a:rPr lang="en-US" b="1" dirty="0"/>
              <a:t>I(parent)</a:t>
            </a:r>
            <a:r>
              <a:rPr lang="en-US" b="1" dirty="0">
                <a:cs typeface="+mn-cs"/>
              </a:rPr>
              <a:t> </a:t>
            </a:r>
            <a:r>
              <a:rPr lang="en-US" dirty="0">
                <a:cs typeface="+mn-cs"/>
              </a:rPr>
              <a:t>before splitting</a:t>
            </a:r>
          </a:p>
          <a:p>
            <a:pPr marL="533400" indent="-533400">
              <a:buFont typeface="Monotype Sorts" charset="0"/>
              <a:buAutoNum type="arabicPeriod"/>
              <a:defRPr/>
            </a:pPr>
            <a:r>
              <a:rPr lang="en-US" dirty="0">
                <a:cs typeface="+mn-cs"/>
              </a:rPr>
              <a:t>Compute impurity measure </a:t>
            </a:r>
            <a:r>
              <a:rPr lang="en-US" b="1" dirty="0">
                <a:cs typeface="+mn-cs"/>
              </a:rPr>
              <a:t>I(children) </a:t>
            </a:r>
            <a:r>
              <a:rPr lang="en-US" dirty="0">
                <a:cs typeface="+mn-cs"/>
              </a:rPr>
              <a:t>after splitting</a:t>
            </a:r>
          </a:p>
          <a:p>
            <a:pPr lvl="2">
              <a:defRPr/>
            </a:pPr>
            <a:r>
              <a:rPr lang="en-US" dirty="0"/>
              <a:t>Compute impurity measure of each child node</a:t>
            </a:r>
          </a:p>
          <a:p>
            <a:pPr lvl="2">
              <a:defRPr/>
            </a:pPr>
            <a:r>
              <a:rPr lang="en-US" b="1" dirty="0">
                <a:cs typeface="+mn-cs"/>
              </a:rPr>
              <a:t>I(children)</a:t>
            </a:r>
            <a:r>
              <a:rPr lang="en-US" dirty="0"/>
              <a:t> is the weighted impurity of </a:t>
            </a:r>
            <a:r>
              <a:rPr lang="en-US" b="1" dirty="0"/>
              <a:t>child</a:t>
            </a:r>
            <a:r>
              <a:rPr lang="en-US" dirty="0"/>
              <a:t> nodes</a:t>
            </a:r>
          </a:p>
          <a:p>
            <a:pPr marL="533400" indent="-533400">
              <a:buFont typeface="Monotype Sorts" charset="0"/>
              <a:buAutoNum type="arabicPeriod"/>
              <a:defRPr/>
            </a:pPr>
            <a:r>
              <a:rPr lang="en-US" dirty="0">
                <a:cs typeface="+mn-cs"/>
              </a:rPr>
              <a:t>Choose the attribute test condition that produces the highest gain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 </a:t>
            </a:r>
          </a:p>
          <a:p>
            <a:pPr marL="622300" lvl="2">
              <a:buNone/>
              <a:defRPr/>
            </a:pPr>
            <a:r>
              <a:rPr lang="en-US" b="1" dirty="0">
                <a:cs typeface="+mn-cs"/>
              </a:rPr>
              <a:t>		</a:t>
            </a:r>
          </a:p>
          <a:p>
            <a:pPr marL="622300" lvl="2">
              <a:buNone/>
              <a:defRPr/>
            </a:pP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or equivalently, lowest impurity measure after splitting  </a:t>
            </a:r>
          </a:p>
        </p:txBody>
      </p:sp>
      <p:pic>
        <p:nvPicPr>
          <p:cNvPr id="6" name="Picture 5" descr="A close up of a math problem&#10;&#10;AI-generated content may be incorrect.">
            <a:extLst>
              <a:ext uri="{FF2B5EF4-FFF2-40B4-BE49-F238E27FC236}">
                <a16:creationId xmlns:a16="http://schemas.microsoft.com/office/drawing/2014/main" id="{81F047CA-C763-DD9C-760B-AE2B17501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191000"/>
            <a:ext cx="3962400" cy="70159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9040E99-A410-4EAB-8F1D-C56E481F57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Finding the Best Split</a:t>
            </a:r>
          </a:p>
        </p:txBody>
      </p:sp>
      <p:graphicFrame>
        <p:nvGraphicFramePr>
          <p:cNvPr id="36881" name="Object 20">
            <a:extLst>
              <a:ext uri="{FF2B5EF4-FFF2-40B4-BE49-F238E27FC236}">
                <a16:creationId xmlns:a16="http://schemas.microsoft.com/office/drawing/2014/main" id="{7288883A-481C-4F83-B545-39CEB73425F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776534"/>
              </p:ext>
            </p:extLst>
          </p:nvPr>
        </p:nvGraphicFramePr>
        <p:xfrm>
          <a:off x="2609451" y="3723827"/>
          <a:ext cx="1576565" cy="64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314700" imgH="1358900" progId="Word.Document.8">
                  <p:embed/>
                </p:oleObj>
              </mc:Choice>
              <mc:Fallback>
                <p:oleObj name="Document" r:id="rId2" imgW="3314700" imgH="1358900" progId="Word.Document.8">
                  <p:embed/>
                  <p:pic>
                    <p:nvPicPr>
                      <p:cNvPr id="36881" name="Object 20">
                        <a:extLst>
                          <a:ext uri="{FF2B5EF4-FFF2-40B4-BE49-F238E27FC236}">
                            <a16:creationId xmlns:a16="http://schemas.microsoft.com/office/drawing/2014/main" id="{7288883A-481C-4F83-B545-39CEB73425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451" y="3723827"/>
                        <a:ext cx="1576565" cy="64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6" name="Oval 4">
            <a:extLst>
              <a:ext uri="{FF2B5EF4-FFF2-40B4-BE49-F238E27FC236}">
                <a16:creationId xmlns:a16="http://schemas.microsoft.com/office/drawing/2014/main" id="{72DB59C1-3D4C-4DE2-8467-134D5FC0E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692" y="2331544"/>
            <a:ext cx="1009650" cy="4540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 dirty="0">
              <a:solidFill>
                <a:srgbClr val="FFC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67" name="Line 5">
            <a:extLst>
              <a:ext uri="{FF2B5EF4-FFF2-40B4-BE49-F238E27FC236}">
                <a16:creationId xmlns:a16="http://schemas.microsoft.com/office/drawing/2014/main" id="{9B76AFB6-B62E-45FA-BF1B-2A57C299EE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7018" y="2788743"/>
            <a:ext cx="11080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Line 6">
            <a:extLst>
              <a:ext uri="{FF2B5EF4-FFF2-40B4-BE49-F238E27FC236}">
                <a16:creationId xmlns:a16="http://schemas.microsoft.com/office/drawing/2014/main" id="{25CDC5C2-2488-42F5-B0B1-0EEC16992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5093" y="2788743"/>
            <a:ext cx="11842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Text Box 7">
            <a:extLst>
              <a:ext uri="{FF2B5EF4-FFF2-40B4-BE49-F238E27FC236}">
                <a16:creationId xmlns:a16="http://schemas.microsoft.com/office/drawing/2014/main" id="{D594DF99-5476-4721-8488-0145C10C4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3967" y="2904631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36870" name="Text Box 8">
            <a:extLst>
              <a:ext uri="{FF2B5EF4-FFF2-40B4-BE49-F238E27FC236}">
                <a16:creationId xmlns:a16="http://schemas.microsoft.com/office/drawing/2014/main" id="{2E2E52A2-A299-4B77-AF36-97ABADFE4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3167" y="290463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36871" name="Rectangle 9">
            <a:extLst>
              <a:ext uri="{FF2B5EF4-FFF2-40B4-BE49-F238E27FC236}">
                <a16:creationId xmlns:a16="http://schemas.microsoft.com/office/drawing/2014/main" id="{A442257A-610D-49F8-9C2B-A5163A1FD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093" y="3245943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 dirty="0">
                <a:latin typeface="Times New Roman" panose="02020603050405020304" pitchFamily="18" charset="0"/>
              </a:rPr>
              <a:t>Node N1</a:t>
            </a:r>
          </a:p>
        </p:txBody>
      </p:sp>
      <p:sp>
        <p:nvSpPr>
          <p:cNvPr id="36872" name="Rectangle 10">
            <a:extLst>
              <a:ext uri="{FF2B5EF4-FFF2-40B4-BE49-F238E27FC236}">
                <a16:creationId xmlns:a16="http://schemas.microsoft.com/office/drawing/2014/main" id="{0BE9CB00-005C-4D8A-9098-0434A5126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8668" y="3245943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 dirty="0">
                <a:latin typeface="Times New Roman" panose="02020603050405020304" pitchFamily="18" charset="0"/>
              </a:rPr>
              <a:t>Node N2</a:t>
            </a:r>
          </a:p>
        </p:txBody>
      </p:sp>
      <p:sp>
        <p:nvSpPr>
          <p:cNvPr id="36873" name="Oval 11">
            <a:extLst>
              <a:ext uri="{FF2B5EF4-FFF2-40B4-BE49-F238E27FC236}">
                <a16:creationId xmlns:a16="http://schemas.microsoft.com/office/drawing/2014/main" id="{430DF567-FB44-42BA-BDD4-A4E057B02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7969" y="2255344"/>
            <a:ext cx="1009650" cy="4540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A</a:t>
            </a:r>
            <a:endParaRPr lang="en-US" altLang="en-US" sz="2400" dirty="0">
              <a:solidFill>
                <a:srgbClr val="00B0F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4" name="Line 12">
            <a:extLst>
              <a:ext uri="{FF2B5EF4-FFF2-40B4-BE49-F238E27FC236}">
                <a16:creationId xmlns:a16="http://schemas.microsoft.com/office/drawing/2014/main" id="{09CD20DE-FD67-41A3-B19D-7BEA63F291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3295" y="2712543"/>
            <a:ext cx="11080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5" name="Line 13">
            <a:extLst>
              <a:ext uri="{FF2B5EF4-FFF2-40B4-BE49-F238E27FC236}">
                <a16:creationId xmlns:a16="http://schemas.microsoft.com/office/drawing/2014/main" id="{5E78F2C8-48DF-4673-8305-990AB566FC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1370" y="2712543"/>
            <a:ext cx="1184275" cy="725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Text Box 14">
            <a:extLst>
              <a:ext uri="{FF2B5EF4-FFF2-40B4-BE49-F238E27FC236}">
                <a16:creationId xmlns:a16="http://schemas.microsoft.com/office/drawing/2014/main" id="{64A775CD-B2F1-4DE7-A46F-121F8E128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244" y="2828431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36877" name="Text Box 15">
            <a:extLst>
              <a:ext uri="{FF2B5EF4-FFF2-40B4-BE49-F238E27FC236}">
                <a16:creationId xmlns:a16="http://schemas.microsoft.com/office/drawing/2014/main" id="{D88DBA1E-33DA-4E53-80FE-07E1530D1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9444" y="2828431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36878" name="Rectangle 16">
            <a:extLst>
              <a:ext uri="{FF2B5EF4-FFF2-40B4-BE49-F238E27FC236}">
                <a16:creationId xmlns:a16="http://schemas.microsoft.com/office/drawing/2014/main" id="{3FFB2629-BD43-4A6B-8875-CCE4B398D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7370" y="3169743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 dirty="0">
                <a:latin typeface="Times New Roman" panose="02020603050405020304" pitchFamily="18" charset="0"/>
              </a:rPr>
              <a:t>Node N1</a:t>
            </a:r>
          </a:p>
        </p:txBody>
      </p:sp>
      <p:sp>
        <p:nvSpPr>
          <p:cNvPr id="36879" name="Rectangle 17">
            <a:extLst>
              <a:ext uri="{FF2B5EF4-FFF2-40B4-BE49-F238E27FC236}">
                <a16:creationId xmlns:a16="http://schemas.microsoft.com/office/drawing/2014/main" id="{845E5EA6-6945-40ED-9AB5-C2DC83AA2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4945" y="3169743"/>
            <a:ext cx="936625" cy="3413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</a:rPr>
              <a:t>Node N2</a:t>
            </a:r>
          </a:p>
        </p:txBody>
      </p:sp>
      <p:sp>
        <p:nvSpPr>
          <p:cNvPr id="36880" name="Text Box 18">
            <a:extLst>
              <a:ext uri="{FF2B5EF4-FFF2-40B4-BE49-F238E27FC236}">
                <a16:creationId xmlns:a16="http://schemas.microsoft.com/office/drawing/2014/main" id="{646251EA-A7AA-4D8C-ADD7-CF96BD425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10" y="1458306"/>
            <a:ext cx="121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Parent</a:t>
            </a:r>
          </a:p>
        </p:txBody>
      </p:sp>
      <p:graphicFrame>
        <p:nvGraphicFramePr>
          <p:cNvPr id="36882" name="Object 27">
            <a:extLst>
              <a:ext uri="{FF2B5EF4-FFF2-40B4-BE49-F238E27FC236}">
                <a16:creationId xmlns:a16="http://schemas.microsoft.com/office/drawing/2014/main" id="{E9DA3913-BA37-4CD6-B589-349287EC8B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606498"/>
              </p:ext>
            </p:extLst>
          </p:nvPr>
        </p:nvGraphicFramePr>
        <p:xfrm>
          <a:off x="4797132" y="3707907"/>
          <a:ext cx="16367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3327400" imgH="1397000" progId="Word.Document.8">
                  <p:embed/>
                </p:oleObj>
              </mc:Choice>
              <mc:Fallback>
                <p:oleObj name="Document" r:id="rId4" imgW="3327400" imgH="1397000" progId="Word.Document.8">
                  <p:embed/>
                  <p:pic>
                    <p:nvPicPr>
                      <p:cNvPr id="36882" name="Object 27">
                        <a:extLst>
                          <a:ext uri="{FF2B5EF4-FFF2-40B4-BE49-F238E27FC236}">
                            <a16:creationId xmlns:a16="http://schemas.microsoft.com/office/drawing/2014/main" id="{E9DA3913-BA37-4CD6-B589-349287EC8B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7132" y="3707907"/>
                        <a:ext cx="163671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5" name="Object 33">
            <a:extLst>
              <a:ext uri="{FF2B5EF4-FFF2-40B4-BE49-F238E27FC236}">
                <a16:creationId xmlns:a16="http://schemas.microsoft.com/office/drawing/2014/main" id="{932BFF67-D515-4314-B21D-02FDC8D202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509248"/>
              </p:ext>
            </p:extLst>
          </p:nvPr>
        </p:nvGraphicFramePr>
        <p:xfrm>
          <a:off x="3292181" y="1342715"/>
          <a:ext cx="159543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3340100" imgH="1397000" progId="Word.Document.8">
                  <p:embed/>
                </p:oleObj>
              </mc:Choice>
              <mc:Fallback>
                <p:oleObj name="Document" r:id="rId6" imgW="3340100" imgH="1397000" progId="Word.Document.8">
                  <p:embed/>
                  <p:pic>
                    <p:nvPicPr>
                      <p:cNvPr id="36885" name="Object 33">
                        <a:extLst>
                          <a:ext uri="{FF2B5EF4-FFF2-40B4-BE49-F238E27FC236}">
                            <a16:creationId xmlns:a16="http://schemas.microsoft.com/office/drawing/2014/main" id="{932BFF67-D515-4314-B21D-02FDC8D202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2181" y="1342715"/>
                        <a:ext cx="159543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4722" name="Group 50">
            <a:extLst>
              <a:ext uri="{FF2B5EF4-FFF2-40B4-BE49-F238E27FC236}">
                <a16:creationId xmlns:a16="http://schemas.microsoft.com/office/drawing/2014/main" id="{30A38AE0-76CA-41B5-A7F2-FBDA3DE52A24}"/>
              </a:ext>
            </a:extLst>
          </p:cNvPr>
          <p:cNvGrpSpPr>
            <a:grpSpLocks/>
          </p:cNvGrpSpPr>
          <p:nvPr/>
        </p:nvGrpSpPr>
        <p:grpSpPr bwMode="auto">
          <a:xfrm>
            <a:off x="5027119" y="1420218"/>
            <a:ext cx="1322388" cy="396875"/>
            <a:chOff x="3600" y="788"/>
            <a:chExt cx="833" cy="250"/>
          </a:xfrm>
        </p:grpSpPr>
        <p:sp>
          <p:nvSpPr>
            <p:cNvPr id="36905" name="Line 34">
              <a:extLst>
                <a:ext uri="{FF2B5EF4-FFF2-40B4-BE49-F238E27FC236}">
                  <a16:creationId xmlns:a16="http://schemas.microsoft.com/office/drawing/2014/main" id="{40FB1057-3C51-473C-8B80-C78E5A3D4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91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06" name="Text Box 35">
              <a:extLst>
                <a:ext uri="{FF2B5EF4-FFF2-40B4-BE49-F238E27FC236}">
                  <a16:creationId xmlns:a16="http://schemas.microsoft.com/office/drawing/2014/main" id="{294E0061-FDD9-416D-9F65-9CD665F39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788"/>
              <a:ext cx="43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FF0000"/>
                  </a:solidFill>
                </a:rPr>
                <a:t>P</a:t>
              </a:r>
            </a:p>
          </p:txBody>
        </p:sp>
      </p:grpSp>
      <p:sp>
        <p:nvSpPr>
          <p:cNvPr id="36897" name="Text Box 36">
            <a:extLst>
              <a:ext uri="{FF2B5EF4-FFF2-40B4-BE49-F238E27FC236}">
                <a16:creationId xmlns:a16="http://schemas.microsoft.com/office/drawing/2014/main" id="{5B9AF59C-109F-4FD2-9C9C-514343899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775655"/>
            <a:ext cx="23621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MA1 = </a:t>
            </a:r>
            <a:r>
              <a:rPr lang="en-US" altLang="en-US" sz="1200" dirty="0" err="1"/>
              <a:t>Gini_Index</a:t>
            </a:r>
            <a:r>
              <a:rPr lang="en-US" altLang="en-US" sz="1200" dirty="0"/>
              <a:t> (A, N1)</a:t>
            </a:r>
          </a:p>
        </p:txBody>
      </p:sp>
      <p:sp>
        <p:nvSpPr>
          <p:cNvPr id="36901" name="Line 40">
            <a:extLst>
              <a:ext uri="{FF2B5EF4-FFF2-40B4-BE49-F238E27FC236}">
                <a16:creationId xmlns:a16="http://schemas.microsoft.com/office/drawing/2014/main" id="{D79FD2F7-C96E-46A3-93E0-AC31DABF90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8369" y="4465145"/>
            <a:ext cx="0" cy="329210"/>
          </a:xfrm>
          <a:prstGeom prst="lin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02" name="Line 41">
            <a:extLst>
              <a:ext uri="{FF2B5EF4-FFF2-40B4-BE49-F238E27FC236}">
                <a16:creationId xmlns:a16="http://schemas.microsoft.com/office/drawing/2014/main" id="{59A36EC4-C058-49F5-A277-9304388D5C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0569" y="4465145"/>
            <a:ext cx="0" cy="329210"/>
          </a:xfrm>
          <a:prstGeom prst="lin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03" name="Line 42">
            <a:extLst>
              <a:ext uri="{FF2B5EF4-FFF2-40B4-BE49-F238E27FC236}">
                <a16:creationId xmlns:a16="http://schemas.microsoft.com/office/drawing/2014/main" id="{19BA76F6-0861-44D8-B384-D0A9922CB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207" y="4465145"/>
            <a:ext cx="0" cy="329210"/>
          </a:xfrm>
          <a:prstGeom prst="lin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904" name="Line 43">
            <a:extLst>
              <a:ext uri="{FF2B5EF4-FFF2-40B4-BE49-F238E27FC236}">
                <a16:creationId xmlns:a16="http://schemas.microsoft.com/office/drawing/2014/main" id="{7FCD0CC1-A9D2-4E29-BCEF-9DE42BE9C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9207" y="4465145"/>
            <a:ext cx="0" cy="329210"/>
          </a:xfrm>
          <a:prstGeom prst="lin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93" name="AutoShape 44">
            <a:extLst>
              <a:ext uri="{FF2B5EF4-FFF2-40B4-BE49-F238E27FC236}">
                <a16:creationId xmlns:a16="http://schemas.microsoft.com/office/drawing/2014/main" id="{4C70D898-144B-484D-BAAC-212BC32F6231}"/>
              </a:ext>
            </a:extLst>
          </p:cNvPr>
          <p:cNvSpPr>
            <a:spLocks/>
          </p:cNvSpPr>
          <p:nvPr/>
        </p:nvSpPr>
        <p:spPr bwMode="auto">
          <a:xfrm rot="16200000">
            <a:off x="4258969" y="4084143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400">
            <a:solidFill>
              <a:srgbClr val="1C5A6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6894" name="AutoShape 45">
            <a:extLst>
              <a:ext uri="{FF2B5EF4-FFF2-40B4-BE49-F238E27FC236}">
                <a16:creationId xmlns:a16="http://schemas.microsoft.com/office/drawing/2014/main" id="{1377339D-0377-4BD1-A704-738AE423B957}"/>
              </a:ext>
            </a:extLst>
          </p:cNvPr>
          <p:cNvSpPr>
            <a:spLocks/>
          </p:cNvSpPr>
          <p:nvPr/>
        </p:nvSpPr>
        <p:spPr bwMode="auto">
          <a:xfrm rot="16200000">
            <a:off x="8750007" y="4084143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400">
            <a:solidFill>
              <a:srgbClr val="1C5A6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6895" name="Text Box 46">
            <a:extLst>
              <a:ext uri="{FF2B5EF4-FFF2-40B4-BE49-F238E27FC236}">
                <a16:creationId xmlns:a16="http://schemas.microsoft.com/office/drawing/2014/main" id="{B3EFBE4C-E569-4D08-A106-5708F2A7C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332" y="5526023"/>
            <a:ext cx="685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/>
              <a:t>M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A</a:t>
            </a:r>
            <a:endParaRPr lang="en-US" altLang="en-US" sz="2000" dirty="0">
              <a:solidFill>
                <a:srgbClr val="00B0F0"/>
              </a:solidFill>
            </a:endParaRPr>
          </a:p>
        </p:txBody>
      </p:sp>
      <p:sp>
        <p:nvSpPr>
          <p:cNvPr id="36896" name="Text Box 47">
            <a:extLst>
              <a:ext uri="{FF2B5EF4-FFF2-40B4-BE49-F238E27FC236}">
                <a16:creationId xmlns:a16="http://schemas.microsoft.com/office/drawing/2014/main" id="{803C0B8E-94BA-42A6-BFF6-2C2152062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7607" y="5531943"/>
            <a:ext cx="685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/>
              <a:t>M </a:t>
            </a:r>
            <a:r>
              <a:rPr lang="en-US" altLang="en-US" sz="2000" dirty="0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  <a:endParaRPr lang="en-US" altLang="en-US" sz="2400" dirty="0">
              <a:solidFill>
                <a:srgbClr val="FFC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4723" name="Text Box 51">
            <a:extLst>
              <a:ext uri="{FF2B5EF4-FFF2-40B4-BE49-F238E27FC236}">
                <a16:creationId xmlns:a16="http://schemas.microsoft.com/office/drawing/2014/main" id="{AA6B07E9-3D49-4F3E-AD88-10C749723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209" y="6000690"/>
            <a:ext cx="6427786" cy="400110"/>
          </a:xfrm>
          <a:custGeom>
            <a:avLst/>
            <a:gdLst>
              <a:gd name="connsiteX0" fmla="*/ 0 w 6427786"/>
              <a:gd name="connsiteY0" fmla="*/ 0 h 400110"/>
              <a:gd name="connsiteX1" fmla="*/ 449945 w 6427786"/>
              <a:gd name="connsiteY1" fmla="*/ 0 h 400110"/>
              <a:gd name="connsiteX2" fmla="*/ 899890 w 6427786"/>
              <a:gd name="connsiteY2" fmla="*/ 0 h 400110"/>
              <a:gd name="connsiteX3" fmla="*/ 1606947 w 6427786"/>
              <a:gd name="connsiteY3" fmla="*/ 0 h 400110"/>
              <a:gd name="connsiteX4" fmla="*/ 2378281 w 6427786"/>
              <a:gd name="connsiteY4" fmla="*/ 0 h 400110"/>
              <a:gd name="connsiteX5" fmla="*/ 3149615 w 6427786"/>
              <a:gd name="connsiteY5" fmla="*/ 0 h 400110"/>
              <a:gd name="connsiteX6" fmla="*/ 3856672 w 6427786"/>
              <a:gd name="connsiteY6" fmla="*/ 0 h 400110"/>
              <a:gd name="connsiteX7" fmla="*/ 4563728 w 6427786"/>
              <a:gd name="connsiteY7" fmla="*/ 0 h 400110"/>
              <a:gd name="connsiteX8" fmla="*/ 5206507 w 6427786"/>
              <a:gd name="connsiteY8" fmla="*/ 0 h 400110"/>
              <a:gd name="connsiteX9" fmla="*/ 6427786 w 6427786"/>
              <a:gd name="connsiteY9" fmla="*/ 0 h 400110"/>
              <a:gd name="connsiteX10" fmla="*/ 6427786 w 6427786"/>
              <a:gd name="connsiteY10" fmla="*/ 400110 h 400110"/>
              <a:gd name="connsiteX11" fmla="*/ 5720730 w 6427786"/>
              <a:gd name="connsiteY11" fmla="*/ 400110 h 400110"/>
              <a:gd name="connsiteX12" fmla="*/ 5270785 w 6427786"/>
              <a:gd name="connsiteY12" fmla="*/ 400110 h 400110"/>
              <a:gd name="connsiteX13" fmla="*/ 4756562 w 6427786"/>
              <a:gd name="connsiteY13" fmla="*/ 400110 h 400110"/>
              <a:gd name="connsiteX14" fmla="*/ 4113783 w 6427786"/>
              <a:gd name="connsiteY14" fmla="*/ 400110 h 400110"/>
              <a:gd name="connsiteX15" fmla="*/ 3471004 w 6427786"/>
              <a:gd name="connsiteY15" fmla="*/ 400110 h 400110"/>
              <a:gd name="connsiteX16" fmla="*/ 2892504 w 6427786"/>
              <a:gd name="connsiteY16" fmla="*/ 400110 h 400110"/>
              <a:gd name="connsiteX17" fmla="*/ 2249725 w 6427786"/>
              <a:gd name="connsiteY17" fmla="*/ 400110 h 400110"/>
              <a:gd name="connsiteX18" fmla="*/ 1542669 w 6427786"/>
              <a:gd name="connsiteY18" fmla="*/ 400110 h 400110"/>
              <a:gd name="connsiteX19" fmla="*/ 899890 w 6427786"/>
              <a:gd name="connsiteY19" fmla="*/ 400110 h 400110"/>
              <a:gd name="connsiteX20" fmla="*/ 0 w 6427786"/>
              <a:gd name="connsiteY20" fmla="*/ 400110 h 400110"/>
              <a:gd name="connsiteX21" fmla="*/ 0 w 6427786"/>
              <a:gd name="connsiteY21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427786" h="400110" extrusionOk="0">
                <a:moveTo>
                  <a:pt x="0" y="0"/>
                </a:moveTo>
                <a:cubicBezTo>
                  <a:pt x="142500" y="-6929"/>
                  <a:pt x="245922" y="-8061"/>
                  <a:pt x="449945" y="0"/>
                </a:cubicBezTo>
                <a:cubicBezTo>
                  <a:pt x="653968" y="8061"/>
                  <a:pt x="770796" y="-16904"/>
                  <a:pt x="899890" y="0"/>
                </a:cubicBezTo>
                <a:cubicBezTo>
                  <a:pt x="1028984" y="16904"/>
                  <a:pt x="1326479" y="11847"/>
                  <a:pt x="1606947" y="0"/>
                </a:cubicBezTo>
                <a:cubicBezTo>
                  <a:pt x="1887415" y="-11847"/>
                  <a:pt x="2111303" y="-28493"/>
                  <a:pt x="2378281" y="0"/>
                </a:cubicBezTo>
                <a:cubicBezTo>
                  <a:pt x="2645259" y="28493"/>
                  <a:pt x="2837260" y="-9280"/>
                  <a:pt x="3149615" y="0"/>
                </a:cubicBezTo>
                <a:cubicBezTo>
                  <a:pt x="3461970" y="9280"/>
                  <a:pt x="3553573" y="31798"/>
                  <a:pt x="3856672" y="0"/>
                </a:cubicBezTo>
                <a:cubicBezTo>
                  <a:pt x="4159771" y="-31798"/>
                  <a:pt x="4292777" y="-29626"/>
                  <a:pt x="4563728" y="0"/>
                </a:cubicBezTo>
                <a:cubicBezTo>
                  <a:pt x="4834679" y="29626"/>
                  <a:pt x="4909174" y="-24382"/>
                  <a:pt x="5206507" y="0"/>
                </a:cubicBezTo>
                <a:cubicBezTo>
                  <a:pt x="5503840" y="24382"/>
                  <a:pt x="5984505" y="14948"/>
                  <a:pt x="6427786" y="0"/>
                </a:cubicBezTo>
                <a:cubicBezTo>
                  <a:pt x="6432295" y="199152"/>
                  <a:pt x="6436923" y="296964"/>
                  <a:pt x="6427786" y="400110"/>
                </a:cubicBezTo>
                <a:cubicBezTo>
                  <a:pt x="6285453" y="425720"/>
                  <a:pt x="5977409" y="371030"/>
                  <a:pt x="5720730" y="400110"/>
                </a:cubicBezTo>
                <a:cubicBezTo>
                  <a:pt x="5464051" y="429190"/>
                  <a:pt x="5444251" y="402604"/>
                  <a:pt x="5270785" y="400110"/>
                </a:cubicBezTo>
                <a:cubicBezTo>
                  <a:pt x="5097319" y="397616"/>
                  <a:pt x="4876928" y="417591"/>
                  <a:pt x="4756562" y="400110"/>
                </a:cubicBezTo>
                <a:cubicBezTo>
                  <a:pt x="4636196" y="382629"/>
                  <a:pt x="4413000" y="376051"/>
                  <a:pt x="4113783" y="400110"/>
                </a:cubicBezTo>
                <a:cubicBezTo>
                  <a:pt x="3814566" y="424169"/>
                  <a:pt x="3622342" y="380204"/>
                  <a:pt x="3471004" y="400110"/>
                </a:cubicBezTo>
                <a:cubicBezTo>
                  <a:pt x="3319666" y="420016"/>
                  <a:pt x="3029860" y="407788"/>
                  <a:pt x="2892504" y="400110"/>
                </a:cubicBezTo>
                <a:cubicBezTo>
                  <a:pt x="2755148" y="392432"/>
                  <a:pt x="2478554" y="390245"/>
                  <a:pt x="2249725" y="400110"/>
                </a:cubicBezTo>
                <a:cubicBezTo>
                  <a:pt x="2020896" y="409975"/>
                  <a:pt x="1848498" y="406360"/>
                  <a:pt x="1542669" y="400110"/>
                </a:cubicBezTo>
                <a:cubicBezTo>
                  <a:pt x="1236840" y="393860"/>
                  <a:pt x="1115514" y="423941"/>
                  <a:pt x="899890" y="400110"/>
                </a:cubicBezTo>
                <a:cubicBezTo>
                  <a:pt x="684266" y="376279"/>
                  <a:pt x="207952" y="428407"/>
                  <a:pt x="0" y="400110"/>
                </a:cubicBezTo>
                <a:cubicBezTo>
                  <a:pt x="19775" y="285874"/>
                  <a:pt x="3944" y="109532"/>
                  <a:pt x="0" y="0"/>
                </a:cubicBezTo>
                <a:close/>
              </a:path>
            </a:pathLst>
          </a:custGeom>
          <a:noFill/>
          <a:ln w="9525">
            <a:solidFill>
              <a:srgbClr val="2A8487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28692880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/>
              <a:t>Gain </a:t>
            </a:r>
            <a:r>
              <a:rPr lang="en-US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000" dirty="0"/>
              <a:t> = </a:t>
            </a:r>
            <a:r>
              <a:rPr lang="en-US" altLang="en-US" sz="2000" dirty="0">
                <a:solidFill>
                  <a:srgbClr val="FF0000"/>
                </a:solidFill>
              </a:rPr>
              <a:t>P</a:t>
            </a:r>
            <a:r>
              <a:rPr lang="en-US" altLang="en-US" sz="2000" dirty="0"/>
              <a:t> – M</a:t>
            </a:r>
            <a:r>
              <a:rPr lang="en-US" altLang="en-US" sz="2000" dirty="0">
                <a:solidFill>
                  <a:srgbClr val="00B0F0"/>
                </a:solidFill>
                <a:latin typeface="Times New Roman" panose="02020603050405020304" pitchFamily="18" charset="0"/>
              </a:rPr>
              <a:t> A</a:t>
            </a:r>
            <a:r>
              <a:rPr lang="en-US" altLang="en-US" sz="2000" dirty="0"/>
              <a:t>               vs            Gain </a:t>
            </a:r>
            <a:r>
              <a:rPr lang="en-US" altLang="en-US" sz="2000" dirty="0">
                <a:solidFill>
                  <a:srgbClr val="FFC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2000" dirty="0"/>
              <a:t> = </a:t>
            </a:r>
            <a:r>
              <a:rPr lang="en-US" altLang="en-US" sz="2000" dirty="0">
                <a:solidFill>
                  <a:srgbClr val="FF0000"/>
                </a:solidFill>
              </a:rPr>
              <a:t>P</a:t>
            </a:r>
            <a:r>
              <a:rPr lang="en-US" altLang="en-US" sz="2000" dirty="0"/>
              <a:t> – M</a:t>
            </a:r>
            <a:r>
              <a:rPr lang="en-US" altLang="en-US" sz="2000" dirty="0">
                <a:solidFill>
                  <a:srgbClr val="FFC000"/>
                </a:solidFill>
                <a:latin typeface="Times New Roman" panose="02020603050405020304" pitchFamily="18" charset="0"/>
              </a:rPr>
              <a:t> B</a:t>
            </a:r>
            <a:endParaRPr lang="en-US" altLang="en-US" sz="2000" dirty="0"/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66F18CDE-B0EE-4D54-7FD3-79E8D2902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871" y="3849469"/>
            <a:ext cx="13541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Candidate Children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39825897-7164-5137-4E2F-A33129D5E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455" y="2235390"/>
            <a:ext cx="13541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/>
              <a:t>Candidate Split</a:t>
            </a:r>
          </a:p>
        </p:txBody>
      </p:sp>
      <p:sp>
        <p:nvSpPr>
          <p:cNvPr id="16" name="Text Box 36">
            <a:extLst>
              <a:ext uri="{FF2B5EF4-FFF2-40B4-BE49-F238E27FC236}">
                <a16:creationId xmlns:a16="http://schemas.microsoft.com/office/drawing/2014/main" id="{3DA89AA3-86F3-FEC1-DBD5-5FB612C15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0913" y="4792624"/>
            <a:ext cx="23621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MA2 = </a:t>
            </a:r>
            <a:r>
              <a:rPr lang="en-US" altLang="en-US" sz="1200" dirty="0" err="1"/>
              <a:t>Gini_Index</a:t>
            </a:r>
            <a:r>
              <a:rPr lang="en-US" altLang="en-US" sz="1200" dirty="0"/>
              <a:t> (A, N2)</a:t>
            </a:r>
          </a:p>
        </p:txBody>
      </p:sp>
      <p:sp>
        <p:nvSpPr>
          <p:cNvPr id="17" name="Text Box 36">
            <a:extLst>
              <a:ext uri="{FF2B5EF4-FFF2-40B4-BE49-F238E27FC236}">
                <a16:creationId xmlns:a16="http://schemas.microsoft.com/office/drawing/2014/main" id="{50C903B1-4AA2-983F-A977-5672E5411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255" y="4822005"/>
            <a:ext cx="23621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MB1 = </a:t>
            </a:r>
            <a:r>
              <a:rPr lang="en-US" altLang="en-US" sz="1200" dirty="0" err="1"/>
              <a:t>Gini_Index</a:t>
            </a:r>
            <a:r>
              <a:rPr lang="en-US" altLang="en-US" sz="1200" dirty="0"/>
              <a:t> (B, N1)</a:t>
            </a:r>
          </a:p>
        </p:txBody>
      </p:sp>
      <p:sp>
        <p:nvSpPr>
          <p:cNvPr id="18" name="Text Box 36">
            <a:extLst>
              <a:ext uri="{FF2B5EF4-FFF2-40B4-BE49-F238E27FC236}">
                <a16:creationId xmlns:a16="http://schemas.microsoft.com/office/drawing/2014/main" id="{DF46E77E-27F4-2F23-2047-9609CFB52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205" y="4818669"/>
            <a:ext cx="23621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MB2 = </a:t>
            </a:r>
            <a:r>
              <a:rPr lang="en-US" altLang="en-US" sz="1200" dirty="0" err="1"/>
              <a:t>Gini_Index</a:t>
            </a:r>
            <a:r>
              <a:rPr lang="en-US" altLang="en-US" sz="1200" dirty="0"/>
              <a:t> (B, N2)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2554421-AA01-3700-2565-CFE5F09C8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67574"/>
              </p:ext>
            </p:extLst>
          </p:nvPr>
        </p:nvGraphicFramePr>
        <p:xfrm>
          <a:off x="6917130" y="3759943"/>
          <a:ext cx="1576565" cy="64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3314700" imgH="1358900" progId="Word.Document.8">
                  <p:embed/>
                </p:oleObj>
              </mc:Choice>
              <mc:Fallback>
                <p:oleObj name="Document" r:id="rId8" imgW="3314700" imgH="1358900" progId="Word.Document.8">
                  <p:embed/>
                  <p:pic>
                    <p:nvPicPr>
                      <p:cNvPr id="36881" name="Object 20">
                        <a:extLst>
                          <a:ext uri="{FF2B5EF4-FFF2-40B4-BE49-F238E27FC236}">
                            <a16:creationId xmlns:a16="http://schemas.microsoft.com/office/drawing/2014/main" id="{7288883A-481C-4F83-B545-39CEB73425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7130" y="3759943"/>
                        <a:ext cx="1576565" cy="64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7">
            <a:extLst>
              <a:ext uri="{FF2B5EF4-FFF2-40B4-BE49-F238E27FC236}">
                <a16:creationId xmlns:a16="http://schemas.microsoft.com/office/drawing/2014/main" id="{8094B205-D330-D96C-8BFA-2DCE4DD0EA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483692"/>
              </p:ext>
            </p:extLst>
          </p:nvPr>
        </p:nvGraphicFramePr>
        <p:xfrm>
          <a:off x="9104811" y="3744023"/>
          <a:ext cx="1636712" cy="68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3327400" imgH="1397000" progId="Word.Document.8">
                  <p:embed/>
                </p:oleObj>
              </mc:Choice>
              <mc:Fallback>
                <p:oleObj name="Document" r:id="rId4" imgW="3327400" imgH="1397000" progId="Word.Document.8">
                  <p:embed/>
                  <p:pic>
                    <p:nvPicPr>
                      <p:cNvPr id="36882" name="Object 27">
                        <a:extLst>
                          <a:ext uri="{FF2B5EF4-FFF2-40B4-BE49-F238E27FC236}">
                            <a16:creationId xmlns:a16="http://schemas.microsoft.com/office/drawing/2014/main" id="{E9DA3913-BA37-4CD6-B589-349287EC8B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4811" y="3744023"/>
                        <a:ext cx="1636712" cy="68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7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F82A-3D0A-4B3A-07FE-B1B9B4C9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+mj-cs"/>
              </a:rPr>
              <a:t>Finding the Best Split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CB353-95CE-880F-941F-AB18BA08F2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It can be shown that the gain is non-negative since I(parent) ≥ I(children) for any reasonable measure </a:t>
            </a:r>
          </a:p>
          <a:p>
            <a:r>
              <a:rPr lang="en-US" sz="1800" dirty="0"/>
              <a:t>The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higher the gain</a:t>
            </a:r>
            <a:r>
              <a:rPr lang="en-US" sz="1800" dirty="0"/>
              <a:t>, 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purer are the classes </a:t>
            </a:r>
            <a:r>
              <a:rPr lang="en-US" sz="1800" dirty="0"/>
              <a:t>in the child nodes relative to the parent node. </a:t>
            </a:r>
          </a:p>
          <a:p>
            <a:r>
              <a:rPr lang="en-US" sz="1800" dirty="0"/>
              <a:t>The </a:t>
            </a:r>
            <a:r>
              <a:rPr lang="en-US" sz="1800" dirty="0">
                <a:solidFill>
                  <a:srgbClr val="00B050"/>
                </a:solidFill>
              </a:rPr>
              <a:t>splitting criterion </a:t>
            </a:r>
            <a:r>
              <a:rPr lang="en-US" sz="1800" dirty="0"/>
              <a:t>in the decision tree learning algorithm selects the attribute test condition that shows the maximum gain (</a:t>
            </a:r>
            <a:r>
              <a:rPr lang="en-US" sz="1800" dirty="0">
                <a:solidFill>
                  <a:srgbClr val="FFC000"/>
                </a:solidFill>
              </a:rPr>
              <a:t>minimizing the weighted impurity</a:t>
            </a:r>
            <a:r>
              <a:rPr lang="en-US" sz="1800" dirty="0"/>
              <a:t> measure of its children)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56585-4248-CF84-59BA-CE258FEF9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5484" y="4343400"/>
            <a:ext cx="5444067" cy="1981200"/>
          </a:xfrm>
        </p:spPr>
        <p:txBody>
          <a:bodyPr>
            <a:normAutofit/>
          </a:bodyPr>
          <a:lstStyle/>
          <a:p>
            <a:r>
              <a:rPr lang="en-US" sz="1600" i="1" dirty="0"/>
              <a:t>Home Owner </a:t>
            </a:r>
            <a:r>
              <a:rPr lang="en-US" sz="1600" dirty="0"/>
              <a:t>and </a:t>
            </a:r>
            <a:r>
              <a:rPr lang="en-US" sz="1600" i="1" dirty="0"/>
              <a:t>Marital Status (with the </a:t>
            </a:r>
            <a:r>
              <a:rPr lang="en-US" sz="1600" i="1" dirty="0" err="1"/>
              <a:t>highlited</a:t>
            </a:r>
            <a:r>
              <a:rPr lang="en-US" sz="1600" i="1" dirty="0"/>
              <a:t> association) </a:t>
            </a:r>
            <a:r>
              <a:rPr lang="en-US" sz="1600" dirty="0"/>
              <a:t>shows the minimum weighted impurity </a:t>
            </a:r>
          </a:p>
        </p:txBody>
      </p:sp>
      <p:pic>
        <p:nvPicPr>
          <p:cNvPr id="8" name="Content Placeholder 8" descr="A diagram of a family&#10;&#10;AI-generated content may be incorrect.">
            <a:extLst>
              <a:ext uri="{FF2B5EF4-FFF2-40B4-BE49-F238E27FC236}">
                <a16:creationId xmlns:a16="http://schemas.microsoft.com/office/drawing/2014/main" id="{119C4376-3858-0EDB-8109-1D203B9DA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447800"/>
            <a:ext cx="5445125" cy="2623396"/>
          </a:xfrm>
          <a:prstGeom prst="rect">
            <a:avLst/>
          </a:prstGeom>
        </p:spPr>
      </p:pic>
      <p:pic>
        <p:nvPicPr>
          <p:cNvPr id="9" name="Picture 8" descr="A close up of a math problem&#10;&#10;AI-generated content may be incorrect.">
            <a:extLst>
              <a:ext uri="{FF2B5EF4-FFF2-40B4-BE49-F238E27FC236}">
                <a16:creationId xmlns:a16="http://schemas.microsoft.com/office/drawing/2014/main" id="{A034AA7D-9BBD-EF94-1AED-D48E0BF33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30864"/>
            <a:ext cx="3962400" cy="70159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30DC939-E776-4605-53A4-347B0211E818}"/>
              </a:ext>
            </a:extLst>
          </p:cNvPr>
          <p:cNvSpPr/>
          <p:nvPr/>
        </p:nvSpPr>
        <p:spPr>
          <a:xfrm>
            <a:off x="6324600" y="3657600"/>
            <a:ext cx="1143000" cy="41359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2451E6-DA06-FD32-DD65-4486FD3A8A96}"/>
              </a:ext>
            </a:extLst>
          </p:cNvPr>
          <p:cNvSpPr/>
          <p:nvPr/>
        </p:nvSpPr>
        <p:spPr>
          <a:xfrm>
            <a:off x="10210800" y="3671611"/>
            <a:ext cx="1143000" cy="41359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7353FBA8-8864-A678-DC35-B66FFDD56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25" y="5196706"/>
            <a:ext cx="3276600" cy="10317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6B5719-B30A-1F06-3001-259A270580E4}"/>
              </a:ext>
            </a:extLst>
          </p:cNvPr>
          <p:cNvSpPr txBox="1"/>
          <p:nvPr/>
        </p:nvSpPr>
        <p:spPr>
          <a:xfrm>
            <a:off x="4805316" y="5537130"/>
            <a:ext cx="2780336" cy="52322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400" dirty="0">
                <a:effectLst/>
                <a:latin typeface="CMMI10"/>
              </a:rPr>
              <a:t>N</a:t>
            </a:r>
            <a:r>
              <a:rPr lang="en-GB" sz="1400" dirty="0">
                <a:effectLst/>
                <a:latin typeface="CMR10"/>
              </a:rPr>
              <a:t>(</a:t>
            </a:r>
            <a:r>
              <a:rPr lang="en-GB" sz="1400" dirty="0" err="1">
                <a:effectLst/>
                <a:latin typeface="CMMI10"/>
              </a:rPr>
              <a:t>v</a:t>
            </a:r>
            <a:r>
              <a:rPr lang="en-GB" sz="1400" dirty="0" err="1">
                <a:effectLst/>
                <a:latin typeface="CMMI8"/>
              </a:rPr>
              <a:t>j</a:t>
            </a:r>
            <a:r>
              <a:rPr lang="en-GB" sz="1400" dirty="0">
                <a:effectLst/>
                <a:latin typeface="CMR10"/>
              </a:rPr>
              <a:t>):</a:t>
            </a:r>
            <a:r>
              <a:rPr lang="en-GB" sz="1400" b="0" dirty="0">
                <a:effectLst/>
                <a:latin typeface="CMR10"/>
              </a:rPr>
              <a:t> number of training instances associated with the child node </a:t>
            </a:r>
            <a:r>
              <a:rPr lang="en-GB" sz="1400" b="0" dirty="0" err="1">
                <a:effectLst/>
                <a:latin typeface="CMMI10"/>
              </a:rPr>
              <a:t>v</a:t>
            </a:r>
            <a:r>
              <a:rPr lang="en-GB" sz="1400" b="0" dirty="0" err="1">
                <a:effectLst/>
                <a:latin typeface="CMMI8"/>
              </a:rPr>
              <a:t>j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5971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3B66D3C3-3E0C-4238-B50B-BFD3F70A51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610600" cy="533400"/>
          </a:xfrm>
        </p:spPr>
        <p:txBody>
          <a:bodyPr/>
          <a:lstStyle/>
          <a:p>
            <a:pPr>
              <a:defRPr/>
            </a:pPr>
            <a:r>
              <a:rPr lang="en-US" sz="2800">
                <a:cs typeface="+mj-cs"/>
              </a:rPr>
              <a:t>Binary Attributes: Computing GINI Index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849E6610-6D7D-4F29-8DC3-D61330AC9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44" y="1225551"/>
            <a:ext cx="81788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indent="0">
              <a:buNone/>
            </a:pPr>
            <a:r>
              <a:rPr lang="en-US" altLang="en-US" sz="2400" b="0" dirty="0"/>
              <a:t>Splits into two partitions (child nodes)</a:t>
            </a:r>
          </a:p>
          <a:p>
            <a:pPr marL="0" indent="0">
              <a:buNone/>
            </a:pPr>
            <a:r>
              <a:rPr lang="en-US" altLang="en-US" sz="2400" b="0" dirty="0"/>
              <a:t>Effect of Weighing partitions: </a:t>
            </a:r>
          </a:p>
          <a:p>
            <a:pPr lvl="1"/>
            <a:r>
              <a:rPr lang="en-US" altLang="en-US" sz="2400" b="0" dirty="0"/>
              <a:t>Larger and purer partitions are sought</a:t>
            </a:r>
          </a:p>
        </p:txBody>
      </p:sp>
      <p:sp>
        <p:nvSpPr>
          <p:cNvPr id="41987" name="Oval 4">
            <a:extLst>
              <a:ext uri="{FF2B5EF4-FFF2-40B4-BE49-F238E27FC236}">
                <a16:creationId xmlns:a16="http://schemas.microsoft.com/office/drawing/2014/main" id="{F51C8094-CB88-457C-A1ED-FF653053F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862264"/>
            <a:ext cx="1009650" cy="454025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B?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41988" name="Line 5">
            <a:extLst>
              <a:ext uri="{FF2B5EF4-FFF2-40B4-BE49-F238E27FC236}">
                <a16:creationId xmlns:a16="http://schemas.microsoft.com/office/drawing/2014/main" id="{C9DB7CD9-D3E9-4E38-915C-69A909A644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06926" y="3319464"/>
            <a:ext cx="110807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9" name="Line 6">
            <a:extLst>
              <a:ext uri="{FF2B5EF4-FFF2-40B4-BE49-F238E27FC236}">
                <a16:creationId xmlns:a16="http://schemas.microsoft.com/office/drawing/2014/main" id="{ABF76B16-1E42-4A1E-91C3-67871D6A5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1" y="3319464"/>
            <a:ext cx="1184275" cy="725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0" name="Text Box 7">
            <a:extLst>
              <a:ext uri="{FF2B5EF4-FFF2-40B4-BE49-F238E27FC236}">
                <a16:creationId xmlns:a16="http://schemas.microsoft.com/office/drawing/2014/main" id="{E0309594-EF85-4A43-92A2-8B28F47F7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3435351"/>
            <a:ext cx="539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41991" name="Text Box 8">
            <a:extLst>
              <a:ext uri="{FF2B5EF4-FFF2-40B4-BE49-F238E27FC236}">
                <a16:creationId xmlns:a16="http://schemas.microsoft.com/office/drawing/2014/main" id="{2241E175-F45E-4622-B15A-C4A13B1AB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3435351"/>
            <a:ext cx="463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</a:rPr>
              <a:t>No</a:t>
            </a:r>
          </a:p>
        </p:txBody>
      </p:sp>
      <p:sp>
        <p:nvSpPr>
          <p:cNvPr id="41992" name="Rectangle 9">
            <a:extLst>
              <a:ext uri="{FF2B5EF4-FFF2-40B4-BE49-F238E27FC236}">
                <a16:creationId xmlns:a16="http://schemas.microsoft.com/office/drawing/2014/main" id="{0E521C3C-2767-44A9-AC39-D4B2FF686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4044951"/>
            <a:ext cx="936625" cy="3413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</a:rPr>
              <a:t>Node N1</a:t>
            </a:r>
          </a:p>
        </p:txBody>
      </p:sp>
      <p:sp>
        <p:nvSpPr>
          <p:cNvPr id="41993" name="Rectangle 10">
            <a:extLst>
              <a:ext uri="{FF2B5EF4-FFF2-40B4-BE49-F238E27FC236}">
                <a16:creationId xmlns:a16="http://schemas.microsoft.com/office/drawing/2014/main" id="{3AC3220A-6957-4652-BEBE-EC133C184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6" y="4044951"/>
            <a:ext cx="936625" cy="34131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>
                <a:latin typeface="Times New Roman" panose="02020603050405020304" pitchFamily="18" charset="0"/>
              </a:rPr>
              <a:t>Node N2</a:t>
            </a:r>
          </a:p>
        </p:txBody>
      </p:sp>
      <p:graphicFrame>
        <p:nvGraphicFramePr>
          <p:cNvPr id="41994" name="Object 11">
            <a:extLst>
              <a:ext uri="{FF2B5EF4-FFF2-40B4-BE49-F238E27FC236}">
                <a16:creationId xmlns:a16="http://schemas.microsoft.com/office/drawing/2014/main" id="{1EB89425-ECB7-4EFB-8642-8035770B13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77200" y="2590800"/>
          <a:ext cx="19812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3187700" imgH="3048000" progId="Word.Document.8">
                  <p:embed/>
                </p:oleObj>
              </mc:Choice>
              <mc:Fallback>
                <p:oleObj name="Document" r:id="rId2" imgW="3187700" imgH="3048000" progId="Word.Document.8">
                  <p:embed/>
                  <p:pic>
                    <p:nvPicPr>
                      <p:cNvPr id="41994" name="Object 11">
                        <a:extLst>
                          <a:ext uri="{FF2B5EF4-FFF2-40B4-BE49-F238E27FC236}">
                            <a16:creationId xmlns:a16="http://schemas.microsoft.com/office/drawing/2014/main" id="{1EB89425-ECB7-4EFB-8642-8035770B13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2590800"/>
                        <a:ext cx="198120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Object 12">
            <a:extLst>
              <a:ext uri="{FF2B5EF4-FFF2-40B4-BE49-F238E27FC236}">
                <a16:creationId xmlns:a16="http://schemas.microsoft.com/office/drawing/2014/main" id="{9A97F3B4-C759-4C23-BFFA-C3387C40E6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4648201"/>
          <a:ext cx="1905000" cy="147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3265932" imgH="2548128" progId="Word.Document.8">
                  <p:embed/>
                </p:oleObj>
              </mc:Choice>
              <mc:Fallback>
                <p:oleObj name="Document" r:id="rId4" imgW="3265932" imgH="2548128" progId="Word.Document.8">
                  <p:embed/>
                  <p:pic>
                    <p:nvPicPr>
                      <p:cNvPr id="41995" name="Object 12">
                        <a:extLst>
                          <a:ext uri="{FF2B5EF4-FFF2-40B4-BE49-F238E27FC236}">
                            <a16:creationId xmlns:a16="http://schemas.microsoft.com/office/drawing/2014/main" id="{9A97F3B4-C759-4C23-BFFA-C3387C40E6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648201"/>
                        <a:ext cx="1905000" cy="147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6" name="Text Box 13">
            <a:extLst>
              <a:ext uri="{FF2B5EF4-FFF2-40B4-BE49-F238E27FC236}">
                <a16:creationId xmlns:a16="http://schemas.microsoft.com/office/drawing/2014/main" id="{4DEE211F-ECA4-4A85-80AF-C396CD4CA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191001"/>
            <a:ext cx="24384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Gini(N1) </a:t>
            </a:r>
            <a:br>
              <a:rPr lang="en-US" altLang="en-US" sz="2000"/>
            </a:br>
            <a:r>
              <a:rPr lang="en-US" altLang="en-US" sz="2000"/>
              <a:t>= 1 – (5/6)</a:t>
            </a:r>
            <a:r>
              <a:rPr lang="en-US" altLang="en-US" sz="2000" baseline="30000"/>
              <a:t>2 </a:t>
            </a:r>
            <a:r>
              <a:rPr lang="en-US" altLang="en-US" sz="2000"/>
              <a:t>– (1/6)</a:t>
            </a:r>
            <a:r>
              <a:rPr lang="en-US" altLang="en-US" sz="2000" baseline="30000"/>
              <a:t>2</a:t>
            </a:r>
            <a:r>
              <a:rPr lang="en-US" altLang="en-US" sz="2000"/>
              <a:t> </a:t>
            </a:r>
            <a:br>
              <a:rPr lang="en-US" altLang="en-US" sz="2000"/>
            </a:br>
            <a:r>
              <a:rPr lang="en-US" altLang="en-US" sz="2000"/>
              <a:t>= 0.278 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/>
              <a:t>Gini(N2) </a:t>
            </a:r>
            <a:br>
              <a:rPr lang="en-US" altLang="en-US" sz="2000"/>
            </a:br>
            <a:r>
              <a:rPr lang="en-US" altLang="en-US" sz="2000"/>
              <a:t>= 1 – (2/6)</a:t>
            </a:r>
            <a:r>
              <a:rPr lang="en-US" altLang="en-US" sz="2000" baseline="30000"/>
              <a:t>2 </a:t>
            </a:r>
            <a:r>
              <a:rPr lang="en-US" altLang="en-US" sz="2000"/>
              <a:t>– (4/6)</a:t>
            </a:r>
            <a:r>
              <a:rPr lang="en-US" altLang="en-US" sz="2000" baseline="30000"/>
              <a:t>2</a:t>
            </a:r>
            <a:r>
              <a:rPr lang="en-US" altLang="en-US" sz="2000"/>
              <a:t> </a:t>
            </a:r>
            <a:br>
              <a:rPr lang="en-US" altLang="en-US" sz="2000"/>
            </a:br>
            <a:r>
              <a:rPr lang="en-US" altLang="en-US" sz="2000"/>
              <a:t>= 0.444</a:t>
            </a:r>
          </a:p>
        </p:txBody>
      </p:sp>
      <p:sp>
        <p:nvSpPr>
          <p:cNvPr id="41997" name="Text Box 14">
            <a:extLst>
              <a:ext uri="{FF2B5EF4-FFF2-40B4-BE49-F238E27FC236}">
                <a16:creationId xmlns:a16="http://schemas.microsoft.com/office/drawing/2014/main" id="{F04FB8AB-9129-477B-9FCE-90DA8798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4695825"/>
            <a:ext cx="3352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/>
              <a:t>Weighted Gini of N1 N2</a:t>
            </a:r>
            <a:br>
              <a:rPr lang="en-US" altLang="en-US" sz="2000"/>
            </a:br>
            <a:r>
              <a:rPr lang="en-US" altLang="en-US" sz="1800"/>
              <a:t>= 6/12 * 0.278 + </a:t>
            </a:r>
            <a:br>
              <a:rPr lang="en-US" altLang="en-US" sz="1800"/>
            </a:br>
            <a:r>
              <a:rPr lang="en-US" altLang="en-US" sz="1800"/>
              <a:t>   6/12 * 0.444</a:t>
            </a:r>
            <a:br>
              <a:rPr lang="en-US" altLang="en-US" sz="1800"/>
            </a:br>
            <a:r>
              <a:rPr lang="en-US" altLang="en-US" sz="1800"/>
              <a:t>= 0.361</a:t>
            </a:r>
          </a:p>
        </p:txBody>
      </p:sp>
      <p:sp>
        <p:nvSpPr>
          <p:cNvPr id="41998" name="TextBox 1">
            <a:extLst>
              <a:ext uri="{FF2B5EF4-FFF2-40B4-BE49-F238E27FC236}">
                <a16:creationId xmlns:a16="http://schemas.microsoft.com/office/drawing/2014/main" id="{1016E80E-2819-40DB-960D-12FE83981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488" y="5867400"/>
            <a:ext cx="32115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Gain = 0.486 – 0.361 = 0.125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7866-8F3A-790B-91A1-D58ECF25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9062F-3F0A-393D-1890-62101BCEAD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Roles of Classification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70C0"/>
                </a:solidFill>
              </a:rPr>
              <a:t>Predictive Model</a:t>
            </a:r>
            <a:r>
              <a:rPr lang="en-US" sz="1800" dirty="0"/>
              <a:t>: Classifies previously unlabeled instances.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Descriptive Model</a:t>
            </a:r>
            <a:r>
              <a:rPr lang="en-US" sz="1800" dirty="0"/>
              <a:t>: Identifies distinguishing characteristics between different classes.</a:t>
            </a:r>
          </a:p>
          <a:p>
            <a:r>
              <a:rPr lang="en-US" sz="1800" dirty="0"/>
              <a:t>	Example: Medical diagnosis, where justifying predictions is crucial.</a:t>
            </a:r>
          </a:p>
          <a:p>
            <a:r>
              <a:rPr lang="en-US" sz="2400" dirty="0"/>
              <a:t>Key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Accuracy</a:t>
            </a:r>
            <a:r>
              <a:rPr lang="en-US" sz="1800" dirty="0"/>
              <a:t>: Predict outcomes 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Efficiency</a:t>
            </a:r>
            <a:r>
              <a:rPr lang="en-US" sz="1800" dirty="0"/>
              <a:t>: fast response times.</a:t>
            </a:r>
          </a:p>
        </p:txBody>
      </p:sp>
    </p:spTree>
    <p:extLst>
      <p:ext uri="{BB962C8B-B14F-4D97-AF65-F5344CB8AC3E}">
        <p14:creationId xmlns:p14="http://schemas.microsoft.com/office/powerpoint/2010/main" val="4444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7D86A48-57D6-4F27-90C2-CCAC90C22E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758" y="392594"/>
            <a:ext cx="8458200" cy="5334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cs typeface="+mj-cs"/>
              </a:rPr>
              <a:t>Categorical Attributes: Computing Gini Index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F25D8AA2-D44D-44D3-8B67-7BD44F713E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cs typeface="+mn-cs"/>
              </a:rPr>
              <a:t>For each distinct value, gather counts for each class in the dataset</a:t>
            </a:r>
          </a:p>
        </p:txBody>
      </p:sp>
      <p:graphicFrame>
        <p:nvGraphicFramePr>
          <p:cNvPr id="43011" name="Object 4">
            <a:extLst>
              <a:ext uri="{FF2B5EF4-FFF2-40B4-BE49-F238E27FC236}">
                <a16:creationId xmlns:a16="http://schemas.microsoft.com/office/drawing/2014/main" id="{B3D2D975-52F5-405B-BEA7-C3D4AC753F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4963" y="3810001"/>
          <a:ext cx="2570162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854700" imgH="4000500" progId="Word.Document.8">
                  <p:embed/>
                </p:oleObj>
              </mc:Choice>
              <mc:Fallback>
                <p:oleObj name="Document" r:id="rId2" imgW="5854700" imgH="4000500" progId="Word.Document.8">
                  <p:embed/>
                  <p:pic>
                    <p:nvPicPr>
                      <p:cNvPr id="43011" name="Object 4">
                        <a:extLst>
                          <a:ext uri="{FF2B5EF4-FFF2-40B4-BE49-F238E27FC236}">
                            <a16:creationId xmlns:a16="http://schemas.microsoft.com/office/drawing/2014/main" id="{B3D2D975-52F5-405B-BEA7-C3D4AC753F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3" y="3810001"/>
                        <a:ext cx="2570162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5">
            <a:extLst>
              <a:ext uri="{FF2B5EF4-FFF2-40B4-BE49-F238E27FC236}">
                <a16:creationId xmlns:a16="http://schemas.microsoft.com/office/drawing/2014/main" id="{A1470F44-EAB7-460F-AE62-2D26108C26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45438" y="3805238"/>
          <a:ext cx="2570162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854700" imgH="4000500" progId="Word.Document.8">
                  <p:embed/>
                </p:oleObj>
              </mc:Choice>
              <mc:Fallback>
                <p:oleObj name="Document" r:id="rId4" imgW="5854700" imgH="4000500" progId="Word.Document.8">
                  <p:embed/>
                  <p:pic>
                    <p:nvPicPr>
                      <p:cNvPr id="43012" name="Object 5">
                        <a:extLst>
                          <a:ext uri="{FF2B5EF4-FFF2-40B4-BE49-F238E27FC236}">
                            <a16:creationId xmlns:a16="http://schemas.microsoft.com/office/drawing/2014/main" id="{A1470F44-EAB7-460F-AE62-2D26108C26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5438" y="3805238"/>
                        <a:ext cx="2570162" cy="175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6">
            <a:extLst>
              <a:ext uri="{FF2B5EF4-FFF2-40B4-BE49-F238E27FC236}">
                <a16:creationId xmlns:a16="http://schemas.microsoft.com/office/drawing/2014/main" id="{3C433E6E-3953-4FFB-883E-09A65EB377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3810000"/>
          <a:ext cx="3048000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6210300" imgH="3187700" progId="Word.Document.8">
                  <p:embed/>
                </p:oleObj>
              </mc:Choice>
              <mc:Fallback>
                <p:oleObj name="Document" r:id="rId6" imgW="6210300" imgH="3187700" progId="Word.Document.8">
                  <p:embed/>
                  <p:pic>
                    <p:nvPicPr>
                      <p:cNvPr id="43013" name="Object 6">
                        <a:extLst>
                          <a:ext uri="{FF2B5EF4-FFF2-40B4-BE49-F238E27FC236}">
                            <a16:creationId xmlns:a16="http://schemas.microsoft.com/office/drawing/2014/main" id="{3C433E6E-3953-4FFB-883E-09A65EB377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810000"/>
                        <a:ext cx="3048000" cy="157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Line 7">
            <a:extLst>
              <a:ext uri="{FF2B5EF4-FFF2-40B4-BE49-F238E27FC236}">
                <a16:creationId xmlns:a16="http://schemas.microsoft.com/office/drawing/2014/main" id="{DCD89216-A35E-4F56-99F3-FB714165BC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2971800"/>
            <a:ext cx="1588" cy="2438400"/>
          </a:xfrm>
          <a:prstGeom prst="line">
            <a:avLst/>
          </a:prstGeom>
          <a:noFill/>
          <a:ln w="38100">
            <a:solidFill>
              <a:schemeClr val="tx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8">
            <a:extLst>
              <a:ext uri="{FF2B5EF4-FFF2-40B4-BE49-F238E27FC236}">
                <a16:creationId xmlns:a16="http://schemas.microsoft.com/office/drawing/2014/main" id="{9059DB24-F64E-4FB6-9B9A-C267673A2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2868614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Multi-way split</a:t>
            </a:r>
          </a:p>
        </p:txBody>
      </p:sp>
      <p:sp>
        <p:nvSpPr>
          <p:cNvPr id="43016" name="Text Box 9">
            <a:extLst>
              <a:ext uri="{FF2B5EF4-FFF2-40B4-BE49-F238E27FC236}">
                <a16:creationId xmlns:a16="http://schemas.microsoft.com/office/drawing/2014/main" id="{E5591F98-CEC8-49E7-8F52-1692A2633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639" y="2868614"/>
            <a:ext cx="31384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Two-way split </a:t>
            </a: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(find best partition of values)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4AC35-59B7-439C-8140-8D47A6D29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1" y="5726114"/>
            <a:ext cx="31734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00B050"/>
                </a:solidFill>
              </a:rPr>
              <a:t>Which of these is the best?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5">
            <a:extLst>
              <a:ext uri="{FF2B5EF4-FFF2-40B4-BE49-F238E27FC236}">
                <a16:creationId xmlns:a16="http://schemas.microsoft.com/office/drawing/2014/main" id="{21FB1561-9BA1-4015-A1DF-73E892C3E1A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58862" y="1138040"/>
            <a:ext cx="4999037" cy="5181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dirty="0">
                <a:cs typeface="+mn-cs"/>
              </a:rPr>
              <a:t>Use Binary Decisions based on one value</a:t>
            </a:r>
          </a:p>
          <a:p>
            <a:pPr>
              <a:lnSpc>
                <a:spcPct val="90000"/>
              </a:lnSpc>
              <a:defRPr/>
            </a:pPr>
            <a:r>
              <a:rPr lang="en-US" sz="2000" dirty="0">
                <a:cs typeface="+mn-cs"/>
              </a:rPr>
              <a:t>Several Choices for the splitting value</a:t>
            </a:r>
          </a:p>
          <a:p>
            <a:pPr lvl="1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 dirty="0"/>
              <a:t>Number of possible splitting values </a:t>
            </a:r>
            <a:br>
              <a:rPr lang="en-US" sz="2000" dirty="0"/>
            </a:br>
            <a:r>
              <a:rPr lang="en-US" sz="2000" dirty="0"/>
              <a:t>= Number of distinct values</a:t>
            </a:r>
          </a:p>
          <a:p>
            <a:pPr>
              <a:lnSpc>
                <a:spcPct val="90000"/>
              </a:lnSpc>
              <a:defRPr/>
            </a:pPr>
            <a:r>
              <a:rPr lang="en-US" sz="2000" dirty="0">
                <a:cs typeface="+mn-cs"/>
              </a:rPr>
              <a:t>Each splitting value has a count matrix associated with it</a:t>
            </a:r>
          </a:p>
          <a:p>
            <a:pPr lvl="1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 dirty="0"/>
              <a:t>Class counts in each of the partitions, A ≤ v and A </a:t>
            </a:r>
            <a:r>
              <a:rPr lang="en-US" sz="2000" dirty="0">
                <a:sym typeface="Symbol" charset="0"/>
              </a:rPr>
              <a:t>&gt;</a:t>
            </a:r>
            <a:r>
              <a:rPr lang="en-US" sz="2000" dirty="0"/>
              <a:t> v</a:t>
            </a:r>
          </a:p>
          <a:p>
            <a:pPr>
              <a:lnSpc>
                <a:spcPct val="90000"/>
              </a:lnSpc>
              <a:defRPr/>
            </a:pPr>
            <a:r>
              <a:rPr lang="en-US" sz="2000" dirty="0">
                <a:cs typeface="+mn-cs"/>
              </a:rPr>
              <a:t>Simple method to choose best v</a:t>
            </a:r>
          </a:p>
          <a:p>
            <a:pPr lvl="1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 dirty="0"/>
              <a:t>For each v, scan the database to gather count matrix and compute its Gini index</a:t>
            </a:r>
          </a:p>
          <a:p>
            <a:pPr lvl="1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 dirty="0"/>
              <a:t>Computationally Inefficient! Repetition of work.</a:t>
            </a:r>
          </a:p>
        </p:txBody>
      </p:sp>
      <p:graphicFrame>
        <p:nvGraphicFramePr>
          <p:cNvPr id="44035" name="Object 6">
            <a:extLst>
              <a:ext uri="{FF2B5EF4-FFF2-40B4-BE49-F238E27FC236}">
                <a16:creationId xmlns:a16="http://schemas.microsoft.com/office/drawing/2014/main" id="{93F0BCF7-30AD-4DA1-B400-93EB09653113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7132638" y="1152525"/>
          <a:ext cx="3311525" cy="337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76900" imgH="5778500" progId="Word.Document.8">
                  <p:embed/>
                </p:oleObj>
              </mc:Choice>
              <mc:Fallback>
                <p:oleObj name="Document" r:id="rId3" imgW="5676900" imgH="5778500" progId="Word.Document.8">
                  <p:embed/>
                  <p:pic>
                    <p:nvPicPr>
                      <p:cNvPr id="44035" name="Object 6">
                        <a:extLst>
                          <a:ext uri="{FF2B5EF4-FFF2-40B4-BE49-F238E27FC236}">
                            <a16:creationId xmlns:a16="http://schemas.microsoft.com/office/drawing/2014/main" id="{93F0BCF7-30AD-4DA1-B400-93EB096531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274"/>
                      <a:stretch>
                        <a:fillRect/>
                      </a:stretch>
                    </p:blipFill>
                    <p:spPr bwMode="auto">
                      <a:xfrm>
                        <a:off x="7132638" y="1152525"/>
                        <a:ext cx="3311525" cy="337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DD9AB6-0A13-4417-AD27-18B84A842D2B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5097464"/>
          <a:ext cx="2743200" cy="1114425"/>
        </p:xfrm>
        <a:graphic>
          <a:graphicData uri="http://schemas.openxmlformats.org/drawingml/2006/table">
            <a:tbl>
              <a:tblPr/>
              <a:tblGrid>
                <a:gridCol w="1538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≤ 80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&gt; 80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Defaulted Yes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Defaulted No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B3733C11-39D7-4387-8275-416A36B1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5868988"/>
            <a:ext cx="762000" cy="303212"/>
          </a:xfrm>
          <a:prstGeom prst="ellipse">
            <a:avLst/>
          </a:prstGeom>
          <a:solidFill>
            <a:srgbClr val="FFFF00">
              <a:alpha val="41176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679E9-4903-40EE-90EF-32767CAFA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495801"/>
            <a:ext cx="1752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Annual Income 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41A5C6-3D0E-4864-93BD-9CA07EA0D6F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610600" y="4800601"/>
            <a:ext cx="304800" cy="3016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16756A-0D76-4FC5-B51A-8DA9C9178A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15400" y="4800601"/>
            <a:ext cx="304800" cy="3016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6BB94-9942-4E31-8473-7B74476D9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3338" y="2214563"/>
            <a:ext cx="1104900" cy="203200"/>
          </a:xfrm>
          <a:prstGeom prst="rect">
            <a:avLst/>
          </a:prstGeom>
          <a:solidFill>
            <a:srgbClr val="FFFF00">
              <a:alpha val="4588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8702BF-672D-420E-8D70-DA1363C6C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513" y="3048000"/>
            <a:ext cx="1104900" cy="203200"/>
          </a:xfrm>
          <a:prstGeom prst="rect">
            <a:avLst/>
          </a:prstGeom>
          <a:solidFill>
            <a:srgbClr val="FFFF00">
              <a:alpha val="4588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8674D-B0EE-4C65-972E-27C244A0F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0" y="3894138"/>
            <a:ext cx="1104900" cy="203200"/>
          </a:xfrm>
          <a:prstGeom prst="rect">
            <a:avLst/>
          </a:prstGeom>
          <a:solidFill>
            <a:srgbClr val="FFFF00">
              <a:alpha val="45882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3FAD8C-F2E9-4362-972F-02100278F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5502276"/>
            <a:ext cx="762000" cy="303213"/>
          </a:xfrm>
          <a:prstGeom prst="ellipse">
            <a:avLst/>
          </a:prstGeom>
          <a:solidFill>
            <a:schemeClr val="accent2">
              <a:lumMod val="60000"/>
              <a:lumOff val="40000"/>
              <a:alpha val="41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8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8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8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8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-8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AFA0B5-9BC6-4D42-A159-BD30C4559CC4}"/>
              </a:ext>
            </a:extLst>
          </p:cNvPr>
          <p:cNvSpPr/>
          <p:nvPr/>
        </p:nvSpPr>
        <p:spPr bwMode="auto">
          <a:xfrm>
            <a:off x="8972550" y="4170363"/>
            <a:ext cx="1104900" cy="203200"/>
          </a:xfrm>
          <a:prstGeom prst="rect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pitchFamily="-8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DC9519-11BC-40ED-B7BB-AB3C860B090D}"/>
              </a:ext>
            </a:extLst>
          </p:cNvPr>
          <p:cNvSpPr/>
          <p:nvPr/>
        </p:nvSpPr>
        <p:spPr bwMode="auto">
          <a:xfrm>
            <a:off x="8951913" y="3602038"/>
            <a:ext cx="1104900" cy="203200"/>
          </a:xfrm>
          <a:prstGeom prst="rect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pitchFamily="-8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F14836-9F83-4052-9C61-5777DF3C9FF1}"/>
              </a:ext>
            </a:extLst>
          </p:cNvPr>
          <p:cNvSpPr/>
          <p:nvPr/>
        </p:nvSpPr>
        <p:spPr bwMode="auto">
          <a:xfrm>
            <a:off x="8929688" y="2770188"/>
            <a:ext cx="1104900" cy="203200"/>
          </a:xfrm>
          <a:prstGeom prst="rect">
            <a:avLst/>
          </a:prstGeom>
          <a:solidFill>
            <a:schemeClr val="accent2">
              <a:lumMod val="60000"/>
              <a:lumOff val="40000"/>
              <a:alpha val="46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pitchFamily="-84" charset="-128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C6F463E-2264-31F3-3B66-625626F9E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8994"/>
            <a:ext cx="11040533" cy="533400"/>
          </a:xfrm>
        </p:spPr>
        <p:txBody>
          <a:bodyPr>
            <a:normAutofit/>
          </a:bodyPr>
          <a:lstStyle/>
          <a:p>
            <a:r>
              <a:rPr lang="en-US" b="0" dirty="0"/>
              <a:t>Continuous Attributes: Computing Gini Index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1" name="Object 4">
            <a:extLst>
              <a:ext uri="{FF2B5EF4-FFF2-40B4-BE49-F238E27FC236}">
                <a16:creationId xmlns:a16="http://schemas.microsoft.com/office/drawing/2014/main" id="{69C639D9-0297-4872-849D-4C6DE43D8A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604500" imgH="3556000" progId="Word.Document.8">
                  <p:embed/>
                </p:oleObj>
              </mc:Choice>
              <mc:Fallback>
                <p:oleObj name="Document" r:id="rId2" imgW="10604500" imgH="3556000" progId="Word.Document.8">
                  <p:embed/>
                  <p:pic>
                    <p:nvPicPr>
                      <p:cNvPr id="46081" name="Object 4">
                        <a:extLst>
                          <a:ext uri="{FF2B5EF4-FFF2-40B4-BE49-F238E27FC236}">
                            <a16:creationId xmlns:a16="http://schemas.microsoft.com/office/drawing/2014/main" id="{69C639D9-0297-4872-849D-4C6DE43D8A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3">
            <a:extLst>
              <a:ext uri="{FF2B5EF4-FFF2-40B4-BE49-F238E27FC236}">
                <a16:creationId xmlns:a16="http://schemas.microsoft.com/office/drawing/2014/main" id="{908C4C39-763A-4AFC-AF13-8B31CFA317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219200"/>
            <a:ext cx="8178800" cy="1524000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lnSpc>
                <a:spcPct val="90000"/>
              </a:lnSpc>
              <a:buFont typeface="Monotype Sorts" charset="0"/>
              <a:buChar char="l"/>
              <a:defRPr/>
            </a:pPr>
            <a:r>
              <a:rPr lang="en-US" sz="2000">
                <a:cs typeface="+mn-cs"/>
              </a:rPr>
              <a:t>For efficient computation: for each attribute,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Sort the attribute on values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Linearly scan these values, each time updating the count matrix and computing gini index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Choose the split position that has the least gini index</a:t>
            </a:r>
          </a:p>
        </p:txBody>
      </p:sp>
      <p:sp>
        <p:nvSpPr>
          <p:cNvPr id="46084" name="Line 5">
            <a:extLst>
              <a:ext uri="{FF2B5EF4-FFF2-40B4-BE49-F238E27FC236}">
                <a16:creationId xmlns:a16="http://schemas.microsoft.com/office/drawing/2014/main" id="{74F0F7A6-CA20-46E4-9FA3-9C907346926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146550"/>
            <a:ext cx="304800" cy="15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Line 8">
            <a:extLst>
              <a:ext uri="{FF2B5EF4-FFF2-40B4-BE49-F238E27FC236}">
                <a16:creationId xmlns:a16="http://schemas.microsoft.com/office/drawing/2014/main" id="{31DCD320-99B3-459A-8773-3169ADB2E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-270074"/>
            <a:ext cx="304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Text Box 9">
            <a:extLst>
              <a:ext uri="{FF2B5EF4-FFF2-40B4-BE49-F238E27FC236}">
                <a16:creationId xmlns:a16="http://schemas.microsoft.com/office/drawing/2014/main" id="{1C645363-47E7-42B9-AB7F-8A1C01FAB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/>
              <a:t>Sorted Values</a:t>
            </a:r>
          </a:p>
        </p:txBody>
      </p:sp>
      <p:sp>
        <p:nvSpPr>
          <p:cNvPr id="46087" name="Rectangle 1">
            <a:extLst>
              <a:ext uri="{FF2B5EF4-FFF2-40B4-BE49-F238E27FC236}">
                <a16:creationId xmlns:a16="http://schemas.microsoft.com/office/drawing/2014/main" id="{FBF88ACA-0443-4746-B3A2-42F4D15D3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800600"/>
            <a:ext cx="609600" cy="838200"/>
          </a:xfrm>
          <a:prstGeom prst="rect">
            <a:avLst/>
          </a:prstGeom>
          <a:solidFill>
            <a:srgbClr val="FFFF00">
              <a:alpha val="52156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2C68EE-4BA6-4F83-8A3F-BAC6B4FC7E57}"/>
              </a:ext>
            </a:extLst>
          </p:cNvPr>
          <p:cNvSpPr/>
          <p:nvPr/>
        </p:nvSpPr>
        <p:spPr bwMode="auto">
          <a:xfrm>
            <a:off x="1600200" y="4330700"/>
            <a:ext cx="8763000" cy="18415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pitchFamily="-84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B5A7BE9-D356-D61E-8A6C-F5DE6415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Continuous Attributes: Computing Gini Index</a:t>
            </a:r>
            <a:br>
              <a:rPr lang="en-US" b="0" dirty="0"/>
            </a:b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5" name="Object 4">
            <a:extLst>
              <a:ext uri="{FF2B5EF4-FFF2-40B4-BE49-F238E27FC236}">
                <a16:creationId xmlns:a16="http://schemas.microsoft.com/office/drawing/2014/main" id="{BA17193C-0E97-491B-BB5B-F87ABC2E9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53693"/>
              </p:ext>
            </p:extLst>
          </p:nvPr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604500" imgH="3556000" progId="Word.Document.8">
                  <p:embed/>
                </p:oleObj>
              </mc:Choice>
              <mc:Fallback>
                <p:oleObj name="Document" r:id="rId2" imgW="10604500" imgH="3556000" progId="Word.Document.8">
                  <p:embed/>
                  <p:pic>
                    <p:nvPicPr>
                      <p:cNvPr id="47105" name="Object 4">
                        <a:extLst>
                          <a:ext uri="{FF2B5EF4-FFF2-40B4-BE49-F238E27FC236}">
                            <a16:creationId xmlns:a16="http://schemas.microsoft.com/office/drawing/2014/main" id="{BA17193C-0E97-491B-BB5B-F87ABC2E92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3">
            <a:extLst>
              <a:ext uri="{FF2B5EF4-FFF2-40B4-BE49-F238E27FC236}">
                <a16:creationId xmlns:a16="http://schemas.microsoft.com/office/drawing/2014/main" id="{37C5DB5B-E6AB-4EDB-B4FE-3B565FFCA0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219200"/>
            <a:ext cx="8178800" cy="1524000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lnSpc>
                <a:spcPct val="90000"/>
              </a:lnSpc>
              <a:buFont typeface="Monotype Sorts" charset="0"/>
              <a:buChar char="l"/>
              <a:defRPr/>
            </a:pPr>
            <a:r>
              <a:rPr lang="en-US" sz="2000">
                <a:cs typeface="+mn-cs"/>
              </a:rPr>
              <a:t>For efficient computation: for each attribute,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Sort the attribute on values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Linearly scan these values, each time updating the count matrix and computing gini index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Choose the split position that has the least gini index</a:t>
            </a:r>
          </a:p>
        </p:txBody>
      </p:sp>
      <p:sp>
        <p:nvSpPr>
          <p:cNvPr id="47108" name="Line 5">
            <a:extLst>
              <a:ext uri="{FF2B5EF4-FFF2-40B4-BE49-F238E27FC236}">
                <a16:creationId xmlns:a16="http://schemas.microsoft.com/office/drawing/2014/main" id="{757F8EED-B4C1-452F-9DCC-568CD9255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146550"/>
            <a:ext cx="304800" cy="15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7109" name="Group 6">
            <a:extLst>
              <a:ext uri="{FF2B5EF4-FFF2-40B4-BE49-F238E27FC236}">
                <a16:creationId xmlns:a16="http://schemas.microsoft.com/office/drawing/2014/main" id="{133FA305-5C0D-49E6-B9F8-725684CCA441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222750"/>
            <a:ext cx="1905000" cy="336550"/>
            <a:chOff x="144" y="2832"/>
            <a:chExt cx="1200" cy="212"/>
          </a:xfrm>
        </p:grpSpPr>
        <p:sp>
          <p:nvSpPr>
            <p:cNvPr id="47115" name="Text Box 7">
              <a:extLst>
                <a:ext uri="{FF2B5EF4-FFF2-40B4-BE49-F238E27FC236}">
                  <a16:creationId xmlns:a16="http://schemas.microsoft.com/office/drawing/2014/main" id="{B042C220-FE66-4B1F-9E76-64FCA27A5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832"/>
              <a:ext cx="100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9271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9271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Monotype Sorts" pitchFamily="-84" charset="2"/>
                <a:buNone/>
              </a:pPr>
              <a:r>
                <a:rPr kumimoji="1" lang="en-US" altLang="en-US" sz="1600"/>
                <a:t>Split Positions</a:t>
              </a:r>
            </a:p>
          </p:txBody>
        </p:sp>
        <p:sp>
          <p:nvSpPr>
            <p:cNvPr id="47116" name="Line 8">
              <a:extLst>
                <a:ext uri="{FF2B5EF4-FFF2-40B4-BE49-F238E27FC236}">
                  <a16:creationId xmlns:a16="http://schemas.microsoft.com/office/drawing/2014/main" id="{4AC70A99-1A3D-461C-97CC-6FF961380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976"/>
              <a:ext cx="1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110" name="Text Box 9">
            <a:extLst>
              <a:ext uri="{FF2B5EF4-FFF2-40B4-BE49-F238E27FC236}">
                <a16:creationId xmlns:a16="http://schemas.microsoft.com/office/drawing/2014/main" id="{6AD76383-798D-41F8-8402-73BD03969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/>
              <a:t>Sorted Values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7A19D9-F17A-4637-813D-0B6AD2681E5D}"/>
              </a:ext>
            </a:extLst>
          </p:cNvPr>
          <p:cNvSpPr/>
          <p:nvPr/>
        </p:nvSpPr>
        <p:spPr bwMode="auto">
          <a:xfrm>
            <a:off x="1612900" y="4821239"/>
            <a:ext cx="8763000" cy="138747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pitchFamily="-84" charset="-128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5E903D-E43B-EA44-2214-4D949976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Continuous Attributes: Computing Gini Index</a:t>
            </a:r>
            <a:br>
              <a:rPr lang="en-US" b="0" dirty="0"/>
            </a:b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29" name="Object 4">
            <a:extLst>
              <a:ext uri="{FF2B5EF4-FFF2-40B4-BE49-F238E27FC236}">
                <a16:creationId xmlns:a16="http://schemas.microsoft.com/office/drawing/2014/main" id="{84DE6308-6C23-411E-AE50-40EA2955D3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604500" imgH="3556000" progId="Word.Document.8">
                  <p:embed/>
                </p:oleObj>
              </mc:Choice>
              <mc:Fallback>
                <p:oleObj name="Document" r:id="rId2" imgW="10604500" imgH="3556000" progId="Word.Document.8">
                  <p:embed/>
                  <p:pic>
                    <p:nvPicPr>
                      <p:cNvPr id="48129" name="Object 4">
                        <a:extLst>
                          <a:ext uri="{FF2B5EF4-FFF2-40B4-BE49-F238E27FC236}">
                            <a16:creationId xmlns:a16="http://schemas.microsoft.com/office/drawing/2014/main" id="{84DE6308-6C23-411E-AE50-40EA2955D3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3">
            <a:extLst>
              <a:ext uri="{FF2B5EF4-FFF2-40B4-BE49-F238E27FC236}">
                <a16:creationId xmlns:a16="http://schemas.microsoft.com/office/drawing/2014/main" id="{6F051C52-AF9D-4D45-B969-6AB23A63D7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219200"/>
            <a:ext cx="8178800" cy="1524000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lnSpc>
                <a:spcPct val="90000"/>
              </a:lnSpc>
              <a:buFont typeface="Monotype Sorts" charset="0"/>
              <a:buChar char="l"/>
              <a:defRPr/>
            </a:pPr>
            <a:r>
              <a:rPr lang="en-US" sz="2000">
                <a:cs typeface="+mn-cs"/>
              </a:rPr>
              <a:t>For efficient computation: for each attribute,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Sort the attribute on values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Linearly scan these values, each time updating the count matrix and computing gini index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Choose the split position that has the least gini index</a:t>
            </a:r>
          </a:p>
        </p:txBody>
      </p:sp>
      <p:sp>
        <p:nvSpPr>
          <p:cNvPr id="48132" name="Line 5">
            <a:extLst>
              <a:ext uri="{FF2B5EF4-FFF2-40B4-BE49-F238E27FC236}">
                <a16:creationId xmlns:a16="http://schemas.microsoft.com/office/drawing/2014/main" id="{6CD1AC30-F24B-4A5C-8519-CB819E9A2BB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146550"/>
            <a:ext cx="304800" cy="15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8133" name="Group 6">
            <a:extLst>
              <a:ext uri="{FF2B5EF4-FFF2-40B4-BE49-F238E27FC236}">
                <a16:creationId xmlns:a16="http://schemas.microsoft.com/office/drawing/2014/main" id="{C464FC9F-9540-4CF6-9D01-F768C9DCF2B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222750"/>
            <a:ext cx="1905000" cy="336550"/>
            <a:chOff x="144" y="2832"/>
            <a:chExt cx="1200" cy="212"/>
          </a:xfrm>
        </p:grpSpPr>
        <p:sp>
          <p:nvSpPr>
            <p:cNvPr id="48142" name="Text Box 7">
              <a:extLst>
                <a:ext uri="{FF2B5EF4-FFF2-40B4-BE49-F238E27FC236}">
                  <a16:creationId xmlns:a16="http://schemas.microsoft.com/office/drawing/2014/main" id="{3BABE279-00CB-4852-B1B9-2D0327876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832"/>
              <a:ext cx="100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9271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9271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Monotype Sorts" pitchFamily="-84" charset="2"/>
                <a:buNone/>
              </a:pPr>
              <a:r>
                <a:rPr kumimoji="1" lang="en-US" altLang="en-US" sz="1600"/>
                <a:t>Split Positions</a:t>
              </a:r>
            </a:p>
          </p:txBody>
        </p:sp>
        <p:sp>
          <p:nvSpPr>
            <p:cNvPr id="48143" name="Line 8">
              <a:extLst>
                <a:ext uri="{FF2B5EF4-FFF2-40B4-BE49-F238E27FC236}">
                  <a16:creationId xmlns:a16="http://schemas.microsoft.com/office/drawing/2014/main" id="{0B5A6E65-7B98-40B2-B9AD-C2FDABF23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976"/>
              <a:ext cx="1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34" name="Text Box 9">
            <a:extLst>
              <a:ext uri="{FF2B5EF4-FFF2-40B4-BE49-F238E27FC236}">
                <a16:creationId xmlns:a16="http://schemas.microsoft.com/office/drawing/2014/main" id="{C50E5DF1-98E8-4A40-9930-B01B97B15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/>
              <a:t>Sorted Values</a:t>
            </a:r>
          </a:p>
        </p:txBody>
      </p:sp>
      <p:sp>
        <p:nvSpPr>
          <p:cNvPr id="48135" name="Rectangle 1">
            <a:extLst>
              <a:ext uri="{FF2B5EF4-FFF2-40B4-BE49-F238E27FC236}">
                <a16:creationId xmlns:a16="http://schemas.microsoft.com/office/drawing/2014/main" id="{455EFC76-CA8A-46B3-BB12-96F6058C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800600"/>
            <a:ext cx="609600" cy="838200"/>
          </a:xfrm>
          <a:prstGeom prst="rect">
            <a:avLst/>
          </a:prstGeom>
          <a:solidFill>
            <a:srgbClr val="FFFF00">
              <a:alpha val="52156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39BC0-BEBD-4D2B-A084-E45DD0EDBE30}"/>
              </a:ext>
            </a:extLst>
          </p:cNvPr>
          <p:cNvSpPr/>
          <p:nvPr/>
        </p:nvSpPr>
        <p:spPr bwMode="auto">
          <a:xfrm>
            <a:off x="3581400" y="4821238"/>
            <a:ext cx="1752600" cy="135096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pitchFamily="-8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AD929C-1A20-4747-8A7A-8C8324633E4B}"/>
              </a:ext>
            </a:extLst>
          </p:cNvPr>
          <p:cNvSpPr/>
          <p:nvPr/>
        </p:nvSpPr>
        <p:spPr bwMode="auto">
          <a:xfrm>
            <a:off x="5943600" y="4800600"/>
            <a:ext cx="4267200" cy="134937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pitchFamily="-84" charset="-128"/>
            </a:endParaRPr>
          </a:p>
        </p:txBody>
      </p:sp>
      <p:cxnSp>
        <p:nvCxnSpPr>
          <p:cNvPr id="48138" name="Straight Arrow Connector 13">
            <a:extLst>
              <a:ext uri="{FF2B5EF4-FFF2-40B4-BE49-F238E27FC236}">
                <a16:creationId xmlns:a16="http://schemas.microsoft.com/office/drawing/2014/main" id="{34C96217-A87E-4279-89D1-6E37A2374E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2600" y="3016250"/>
            <a:ext cx="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A16732B3-51A6-C799-1B8E-89558B44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Continuous Attributes: Computing Gini Index</a:t>
            </a:r>
            <a:br>
              <a:rPr lang="en-US" b="0" dirty="0"/>
            </a:b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3" name="Object 4">
            <a:extLst>
              <a:ext uri="{FF2B5EF4-FFF2-40B4-BE49-F238E27FC236}">
                <a16:creationId xmlns:a16="http://schemas.microsoft.com/office/drawing/2014/main" id="{05D6A344-EA6E-42B5-A59B-420D3D9117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604500" imgH="3556000" progId="Word.Document.8">
                  <p:embed/>
                </p:oleObj>
              </mc:Choice>
              <mc:Fallback>
                <p:oleObj name="Document" r:id="rId2" imgW="10604500" imgH="3556000" progId="Word.Document.8">
                  <p:embed/>
                  <p:pic>
                    <p:nvPicPr>
                      <p:cNvPr id="49153" name="Object 4">
                        <a:extLst>
                          <a:ext uri="{FF2B5EF4-FFF2-40B4-BE49-F238E27FC236}">
                            <a16:creationId xmlns:a16="http://schemas.microsoft.com/office/drawing/2014/main" id="{05D6A344-EA6E-42B5-A59B-420D3D9117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3">
            <a:extLst>
              <a:ext uri="{FF2B5EF4-FFF2-40B4-BE49-F238E27FC236}">
                <a16:creationId xmlns:a16="http://schemas.microsoft.com/office/drawing/2014/main" id="{5BC11248-511C-4177-97BF-0624238299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219200"/>
            <a:ext cx="8178800" cy="1524000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lnSpc>
                <a:spcPct val="90000"/>
              </a:lnSpc>
              <a:buFont typeface="Monotype Sorts" charset="0"/>
              <a:buChar char="l"/>
              <a:defRPr/>
            </a:pPr>
            <a:r>
              <a:rPr lang="en-US" sz="2000">
                <a:cs typeface="+mn-cs"/>
              </a:rPr>
              <a:t>For efficient computation: for each attribute,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Sort the attribute on values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Linearly scan these values, each time updating the count matrix and computing gini index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Choose the split position that has the least gini index</a:t>
            </a:r>
          </a:p>
        </p:txBody>
      </p:sp>
      <p:sp>
        <p:nvSpPr>
          <p:cNvPr id="49156" name="Line 5">
            <a:extLst>
              <a:ext uri="{FF2B5EF4-FFF2-40B4-BE49-F238E27FC236}">
                <a16:creationId xmlns:a16="http://schemas.microsoft.com/office/drawing/2014/main" id="{C7834F66-BA57-4706-9E5B-0C7DF4A63F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146550"/>
            <a:ext cx="304800" cy="15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9157" name="Group 6">
            <a:extLst>
              <a:ext uri="{FF2B5EF4-FFF2-40B4-BE49-F238E27FC236}">
                <a16:creationId xmlns:a16="http://schemas.microsoft.com/office/drawing/2014/main" id="{8B1404C8-26DD-46CA-AD6E-C907C920EA33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222750"/>
            <a:ext cx="1905000" cy="336550"/>
            <a:chOff x="144" y="2832"/>
            <a:chExt cx="1200" cy="212"/>
          </a:xfrm>
        </p:grpSpPr>
        <p:sp>
          <p:nvSpPr>
            <p:cNvPr id="49167" name="Text Box 7">
              <a:extLst>
                <a:ext uri="{FF2B5EF4-FFF2-40B4-BE49-F238E27FC236}">
                  <a16:creationId xmlns:a16="http://schemas.microsoft.com/office/drawing/2014/main" id="{59E18D7C-7354-4DE7-9E3A-CC14A12983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832"/>
              <a:ext cx="100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9271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9271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Monotype Sorts" pitchFamily="-84" charset="2"/>
                <a:buNone/>
              </a:pPr>
              <a:r>
                <a:rPr kumimoji="1" lang="en-US" altLang="en-US" sz="1600"/>
                <a:t>Split Positions</a:t>
              </a:r>
            </a:p>
          </p:txBody>
        </p:sp>
        <p:sp>
          <p:nvSpPr>
            <p:cNvPr id="49168" name="Line 8">
              <a:extLst>
                <a:ext uri="{FF2B5EF4-FFF2-40B4-BE49-F238E27FC236}">
                  <a16:creationId xmlns:a16="http://schemas.microsoft.com/office/drawing/2014/main" id="{7D004139-43BA-46F7-9904-E23614054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976"/>
              <a:ext cx="1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9158" name="Text Box 9">
            <a:extLst>
              <a:ext uri="{FF2B5EF4-FFF2-40B4-BE49-F238E27FC236}">
                <a16:creationId xmlns:a16="http://schemas.microsoft.com/office/drawing/2014/main" id="{B2A3CD4F-A728-4668-90E1-2469ACDE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/>
              <a:t>Sorted Values</a:t>
            </a:r>
          </a:p>
        </p:txBody>
      </p:sp>
      <p:sp>
        <p:nvSpPr>
          <p:cNvPr id="49159" name="Rectangle 1">
            <a:extLst>
              <a:ext uri="{FF2B5EF4-FFF2-40B4-BE49-F238E27FC236}">
                <a16:creationId xmlns:a16="http://schemas.microsoft.com/office/drawing/2014/main" id="{8E3AACD9-5EDA-41E0-937C-18486161C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2800" y="4800600"/>
            <a:ext cx="609600" cy="838200"/>
          </a:xfrm>
          <a:prstGeom prst="rect">
            <a:avLst/>
          </a:prstGeom>
          <a:solidFill>
            <a:srgbClr val="FFFF00">
              <a:alpha val="52156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03F877-E96E-45FC-B794-7C324287A89A}"/>
              </a:ext>
            </a:extLst>
          </p:cNvPr>
          <p:cNvSpPr/>
          <p:nvPr/>
        </p:nvSpPr>
        <p:spPr bwMode="auto">
          <a:xfrm>
            <a:off x="3581400" y="4821238"/>
            <a:ext cx="1739900" cy="135096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pitchFamily="-8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978912-33C3-4522-9862-0FBDE5299222}"/>
              </a:ext>
            </a:extLst>
          </p:cNvPr>
          <p:cNvSpPr/>
          <p:nvPr/>
        </p:nvSpPr>
        <p:spPr bwMode="auto">
          <a:xfrm>
            <a:off x="6516688" y="4822825"/>
            <a:ext cx="3694112" cy="134937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/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pitchFamily="-84" charset="-128"/>
            </a:endParaRPr>
          </a:p>
        </p:txBody>
      </p:sp>
      <p:sp>
        <p:nvSpPr>
          <p:cNvPr id="49162" name="Oval 12">
            <a:extLst>
              <a:ext uri="{FF2B5EF4-FFF2-40B4-BE49-F238E27FC236}">
                <a16:creationId xmlns:a16="http://schemas.microsoft.com/office/drawing/2014/main" id="{524AC7B4-A92A-4868-856D-41B402A12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4038601"/>
            <a:ext cx="762000" cy="303213"/>
          </a:xfrm>
          <a:prstGeom prst="ellipse">
            <a:avLst/>
          </a:prstGeom>
          <a:solidFill>
            <a:srgbClr val="FFFF00">
              <a:alpha val="61176"/>
            </a:srgb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cxnSp>
        <p:nvCxnSpPr>
          <p:cNvPr id="49163" name="Straight Arrow Connector 14">
            <a:extLst>
              <a:ext uri="{FF2B5EF4-FFF2-40B4-BE49-F238E27FC236}">
                <a16:creationId xmlns:a16="http://schemas.microsoft.com/office/drawing/2014/main" id="{F09443E7-D0EF-4969-A61F-713EB03093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72200" y="3016250"/>
            <a:ext cx="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327D8C87-2177-E329-E5E6-89F7786E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Continuous Attributes: Computing Gini Index</a:t>
            </a:r>
            <a:br>
              <a:rPr lang="en-US" b="0" dirty="0"/>
            </a:b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7" name="Object 4">
            <a:extLst>
              <a:ext uri="{FF2B5EF4-FFF2-40B4-BE49-F238E27FC236}">
                <a16:creationId xmlns:a16="http://schemas.microsoft.com/office/drawing/2014/main" id="{8EED2B0D-5D3E-4A16-9418-A34C366913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9250" y="3473450"/>
          <a:ext cx="78930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10604500" imgH="3556000" progId="Word.Document.8">
                  <p:embed/>
                </p:oleObj>
              </mc:Choice>
              <mc:Fallback>
                <p:oleObj name="Document" r:id="rId2" imgW="10604500" imgH="3556000" progId="Word.Document.8">
                  <p:embed/>
                  <p:pic>
                    <p:nvPicPr>
                      <p:cNvPr id="50177" name="Object 4">
                        <a:extLst>
                          <a:ext uri="{FF2B5EF4-FFF2-40B4-BE49-F238E27FC236}">
                            <a16:creationId xmlns:a16="http://schemas.microsoft.com/office/drawing/2014/main" id="{8EED2B0D-5D3E-4A16-9418-A34C366913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0" y="3473450"/>
                        <a:ext cx="78930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Rectangle 3">
            <a:extLst>
              <a:ext uri="{FF2B5EF4-FFF2-40B4-BE49-F238E27FC236}">
                <a16:creationId xmlns:a16="http://schemas.microsoft.com/office/drawing/2014/main" id="{3D9477EE-43E8-4CFF-90E2-FA82E7A623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219200"/>
            <a:ext cx="8178800" cy="1524000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lnSpc>
                <a:spcPct val="90000"/>
              </a:lnSpc>
              <a:buFont typeface="Monotype Sorts" charset="0"/>
              <a:buChar char="l"/>
              <a:defRPr/>
            </a:pPr>
            <a:r>
              <a:rPr lang="en-US" sz="2000">
                <a:cs typeface="+mn-cs"/>
              </a:rPr>
              <a:t>For efficient computation: for each attribute,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Sort the attribute on values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Linearly scan these values, each time updating the count matrix and computing gini index</a:t>
            </a:r>
          </a:p>
          <a:p>
            <a:pPr marL="742950" lvl="1" indent="-285750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sz="2000"/>
              <a:t>Choose the split position that has the least gini index</a:t>
            </a:r>
          </a:p>
        </p:txBody>
      </p:sp>
      <p:sp>
        <p:nvSpPr>
          <p:cNvPr id="50180" name="Line 5">
            <a:extLst>
              <a:ext uri="{FF2B5EF4-FFF2-40B4-BE49-F238E27FC236}">
                <a16:creationId xmlns:a16="http://schemas.microsoft.com/office/drawing/2014/main" id="{806B87B3-3C86-4D60-BFED-7EDB6BAB3E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4146550"/>
            <a:ext cx="304800" cy="15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181" name="Group 6">
            <a:extLst>
              <a:ext uri="{FF2B5EF4-FFF2-40B4-BE49-F238E27FC236}">
                <a16:creationId xmlns:a16="http://schemas.microsoft.com/office/drawing/2014/main" id="{150793B5-D1A7-4328-9DA8-189E9FA14519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4222750"/>
            <a:ext cx="1905000" cy="336550"/>
            <a:chOff x="144" y="2832"/>
            <a:chExt cx="1200" cy="212"/>
          </a:xfrm>
        </p:grpSpPr>
        <p:sp>
          <p:nvSpPr>
            <p:cNvPr id="50186" name="Text Box 7">
              <a:extLst>
                <a:ext uri="{FF2B5EF4-FFF2-40B4-BE49-F238E27FC236}">
                  <a16:creationId xmlns:a16="http://schemas.microsoft.com/office/drawing/2014/main" id="{E5347AE4-7684-404F-A832-5C64A6AEE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832"/>
              <a:ext cx="100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-84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defTabSz="9271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defTabSz="9271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9271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defTabSz="9271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Tx/>
                <a:buFont typeface="Monotype Sorts" pitchFamily="-84" charset="2"/>
                <a:buNone/>
              </a:pPr>
              <a:r>
                <a:rPr kumimoji="1" lang="en-US" altLang="en-US" sz="1600"/>
                <a:t>Split Positions</a:t>
              </a:r>
            </a:p>
          </p:txBody>
        </p:sp>
        <p:sp>
          <p:nvSpPr>
            <p:cNvPr id="50187" name="Line 8">
              <a:extLst>
                <a:ext uri="{FF2B5EF4-FFF2-40B4-BE49-F238E27FC236}">
                  <a16:creationId xmlns:a16="http://schemas.microsoft.com/office/drawing/2014/main" id="{D593CBA5-8B4F-4699-B575-4B51A539C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976"/>
              <a:ext cx="192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2" name="Text Box 9">
            <a:extLst>
              <a:ext uri="{FF2B5EF4-FFF2-40B4-BE49-F238E27FC236}">
                <a16:creationId xmlns:a16="http://schemas.microsoft.com/office/drawing/2014/main" id="{C63DAE15-874E-4759-B822-24E0E4FC2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91795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/>
              <a:t>Sorted Values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2661DA-6DD4-8B67-E3AC-2B780F6B3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Continuous Attributes: Computing Gini Index</a:t>
            </a:r>
            <a:br>
              <a:rPr lang="en-US" b="0" dirty="0"/>
            </a:b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6392D93-298C-4A31-954A-AE23DD5FEF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000">
                <a:cs typeface="+mj-cs"/>
              </a:rPr>
              <a:t>Problem with large number of partitions</a:t>
            </a:r>
          </a:p>
        </p:txBody>
      </p:sp>
      <p:graphicFrame>
        <p:nvGraphicFramePr>
          <p:cNvPr id="54275" name="Object 4">
            <a:extLst>
              <a:ext uri="{FF2B5EF4-FFF2-40B4-BE49-F238E27FC236}">
                <a16:creationId xmlns:a16="http://schemas.microsoft.com/office/drawing/2014/main" id="{483CA67C-C837-4835-9209-42FC7F9F62E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642492"/>
              </p:ext>
            </p:extLst>
          </p:nvPr>
        </p:nvGraphicFramePr>
        <p:xfrm>
          <a:off x="381000" y="2744788"/>
          <a:ext cx="800100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652000" imgH="2247900" progId="Visio.Drawing.6">
                  <p:embed/>
                </p:oleObj>
              </mc:Choice>
              <mc:Fallback>
                <p:oleObj name="Visio" r:id="rId2" imgW="9652000" imgH="2247900" progId="Visio.Drawing.6">
                  <p:embed/>
                  <p:pic>
                    <p:nvPicPr>
                      <p:cNvPr id="54275" name="Object 4">
                        <a:extLst>
                          <a:ext uri="{FF2B5EF4-FFF2-40B4-BE49-F238E27FC236}">
                            <a16:creationId xmlns:a16="http://schemas.microsoft.com/office/drawing/2014/main" id="{483CA67C-C837-4835-9209-42FC7F9F62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744788"/>
                        <a:ext cx="8001000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7443" name="Rectangle 3">
            <a:extLst>
              <a:ext uri="{FF2B5EF4-FFF2-40B4-BE49-F238E27FC236}">
                <a16:creationId xmlns:a16="http://schemas.microsoft.com/office/drawing/2014/main" id="{BCCB83F4-D583-4983-841D-E1951C9CF4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28601" y="1371600"/>
            <a:ext cx="8229600" cy="449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Node </a:t>
            </a:r>
            <a:r>
              <a:rPr lang="en-US" b="1" dirty="0">
                <a:solidFill>
                  <a:srgbClr val="7030A0"/>
                </a:solidFill>
                <a:ea typeface="+mn-ea"/>
                <a:cs typeface="+mn-cs"/>
              </a:rPr>
              <a:t>impurity measures </a:t>
            </a:r>
            <a:r>
              <a:rPr lang="en-US" dirty="0">
                <a:ea typeface="+mn-ea"/>
                <a:cs typeface="+mn-cs"/>
              </a:rPr>
              <a:t>tend to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ea typeface="+mn-ea"/>
                <a:cs typeface="+mn-cs"/>
              </a:rPr>
              <a:t>prefer</a:t>
            </a:r>
            <a:r>
              <a:rPr lang="en-US" dirty="0">
                <a:ea typeface="+mn-ea"/>
                <a:cs typeface="+mn-cs"/>
              </a:rPr>
              <a:t> splits that result in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ea typeface="+mn-ea"/>
                <a:cs typeface="+mn-cs"/>
              </a:rPr>
              <a:t>large number of partitions</a:t>
            </a:r>
            <a:r>
              <a:rPr lang="en-US" dirty="0">
                <a:ea typeface="+mn-ea"/>
                <a:cs typeface="+mn-cs"/>
              </a:rPr>
              <a:t>, each being small but pure</a:t>
            </a:r>
          </a:p>
          <a:p>
            <a:pPr>
              <a:buFont typeface="Monotype Sorts" pitchFamily="2" charset="2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Monotype Sorts" pitchFamily="2" charset="2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Monotype Sorts" pitchFamily="2" charset="2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>
              <a:buFont typeface="Monotype Sorts" pitchFamily="2" charset="2"/>
              <a:buChar char="l"/>
              <a:defRPr/>
            </a:pPr>
            <a:endParaRPr lang="en-US" dirty="0">
              <a:ea typeface="+mn-ea"/>
              <a:cs typeface="+mn-cs"/>
            </a:endParaRPr>
          </a:p>
          <a:p>
            <a:pPr marL="0" indent="0"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lvl="1" indent="0">
              <a:buNone/>
              <a:defRPr/>
            </a:pPr>
            <a:endParaRPr lang="en-US" dirty="0"/>
          </a:p>
          <a:p>
            <a:pPr marL="0" lvl="1" indent="0">
              <a:buNone/>
              <a:defRPr/>
            </a:pPr>
            <a:r>
              <a:rPr lang="en-US" dirty="0"/>
              <a:t>Customer ID has highest information gain because </a:t>
            </a:r>
            <a:r>
              <a:rPr lang="en-US" i="1" dirty="0"/>
              <a:t>Gini</a:t>
            </a:r>
            <a:r>
              <a:rPr lang="en-US" dirty="0"/>
              <a:t> or </a:t>
            </a:r>
            <a:r>
              <a:rPr lang="en-US" i="1" dirty="0"/>
              <a:t>Entropy</a:t>
            </a:r>
            <a:r>
              <a:rPr lang="en-US" dirty="0"/>
              <a:t> is </a:t>
            </a:r>
            <a:r>
              <a:rPr lang="en-US" b="1" dirty="0"/>
              <a:t>0 </a:t>
            </a:r>
            <a:r>
              <a:rPr lang="en-US" dirty="0"/>
              <a:t>for all the children 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36F44456-7812-48AB-2335-B7541EBA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86800" y="2124075"/>
            <a:ext cx="3170238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B139C1D-A9DD-4402-9E7C-035A4930C5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cs typeface="+mj-cs"/>
              </a:rPr>
              <a:t>Gain Ratio</a:t>
            </a:r>
            <a:endParaRPr lang="en-US" dirty="0">
              <a:cs typeface="+mj-cs"/>
            </a:endParaRP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4EC38C6-8F27-4C54-B15E-875213CD198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143000"/>
            <a:ext cx="4800600" cy="487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 dirty="0">
                <a:cs typeface="+mn-cs"/>
              </a:rPr>
              <a:t>The </a:t>
            </a:r>
            <a:r>
              <a:rPr lang="en-US" sz="2000" u="sng" dirty="0">
                <a:cs typeface="+mn-cs"/>
              </a:rPr>
              <a:t>number of children </a:t>
            </a:r>
            <a:r>
              <a:rPr lang="en-US" sz="2000" dirty="0">
                <a:cs typeface="+mn-cs"/>
              </a:rPr>
              <a:t>produced by the splitting attribute must be taken into consideration while deciding the best attribute test condition </a:t>
            </a:r>
            <a:endParaRPr lang="en-US" sz="2000" dirty="0"/>
          </a:p>
          <a:p>
            <a:pPr>
              <a:defRPr/>
            </a:pPr>
            <a:r>
              <a:rPr lang="en-GB" sz="2000" dirty="0">
                <a:latin typeface="CMR10"/>
              </a:rPr>
              <a:t>A</a:t>
            </a:r>
            <a:r>
              <a:rPr lang="en-GB" sz="2000" dirty="0">
                <a:effectLst/>
                <a:latin typeface="CMR10"/>
              </a:rPr>
              <a:t> measure known as </a:t>
            </a:r>
            <a:r>
              <a:rPr lang="en-GB" sz="2000" b="1" dirty="0">
                <a:solidFill>
                  <a:schemeClr val="accent2"/>
                </a:solidFill>
                <a:latin typeface="CMBX10"/>
              </a:rPr>
              <a:t>G</a:t>
            </a:r>
            <a:r>
              <a:rPr lang="en-GB" sz="2000" b="1" dirty="0">
                <a:solidFill>
                  <a:schemeClr val="accent2"/>
                </a:solidFill>
                <a:effectLst/>
                <a:latin typeface="CMBX10"/>
              </a:rPr>
              <a:t>ain </a:t>
            </a:r>
            <a:r>
              <a:rPr lang="en-GB" sz="2000" b="1" dirty="0">
                <a:solidFill>
                  <a:schemeClr val="accent2"/>
                </a:solidFill>
                <a:latin typeface="CMBX10"/>
              </a:rPr>
              <a:t>R</a:t>
            </a:r>
            <a:r>
              <a:rPr lang="en-GB" sz="2000" b="1" dirty="0">
                <a:solidFill>
                  <a:schemeClr val="accent2"/>
                </a:solidFill>
                <a:effectLst/>
                <a:latin typeface="CMBX10"/>
              </a:rPr>
              <a:t>atio </a:t>
            </a:r>
            <a:r>
              <a:rPr lang="en-GB" sz="2000" dirty="0">
                <a:effectLst/>
                <a:latin typeface="CMR10"/>
              </a:rPr>
              <a:t>is used to compensate for attributes that produce a large number of child nodes </a:t>
            </a:r>
            <a:endParaRPr lang="en-GB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GB" sz="2000" dirty="0">
                <a:effectLst/>
                <a:latin typeface="CMR10"/>
              </a:rPr>
              <a:t>The </a:t>
            </a:r>
            <a:r>
              <a:rPr lang="en-GB" sz="2000" b="1" dirty="0">
                <a:solidFill>
                  <a:srgbClr val="00B050"/>
                </a:solidFill>
                <a:effectLst/>
                <a:latin typeface="CMR10"/>
              </a:rPr>
              <a:t>Split </a:t>
            </a:r>
            <a:r>
              <a:rPr lang="en-GB" sz="2000" b="1" dirty="0">
                <a:solidFill>
                  <a:srgbClr val="00B050"/>
                </a:solidFill>
                <a:latin typeface="CMR10"/>
              </a:rPr>
              <a:t>I</a:t>
            </a:r>
            <a:r>
              <a:rPr lang="en-GB" sz="2000" b="1" dirty="0">
                <a:solidFill>
                  <a:srgbClr val="00B050"/>
                </a:solidFill>
                <a:effectLst/>
                <a:latin typeface="CMR10"/>
              </a:rPr>
              <a:t>nformation </a:t>
            </a:r>
            <a:r>
              <a:rPr lang="en-GB" sz="2000" dirty="0">
                <a:effectLst/>
                <a:latin typeface="CMR10"/>
              </a:rPr>
              <a:t>measures the entropy of splitting a node into its child nodes and evaluates if the split results in a larger number of equally-sized child nodes or not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1D27D-8A15-4706-B134-F62DBFCA9F71}"/>
                  </a:ext>
                </a:extLst>
              </p:cNvPr>
              <p:cNvSpPr txBox="1"/>
              <p:nvPr/>
            </p:nvSpPr>
            <p:spPr>
              <a:xfrm>
                <a:off x="7428845" y="3814186"/>
                <a:ext cx="3194977" cy="8717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1D27D-8A15-4706-B134-F62DBFCA9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845" y="3814186"/>
                <a:ext cx="3194977" cy="871713"/>
              </a:xfrm>
              <a:prstGeom prst="rect">
                <a:avLst/>
              </a:prstGeom>
              <a:blipFill>
                <a:blip r:embed="rId2"/>
                <a:stretch>
                  <a:fillRect l="-2381" t="-111429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A0F2B-6467-4E20-1123-E41C9061A5D7}"/>
                  </a:ext>
                </a:extLst>
              </p:cNvPr>
              <p:cNvSpPr txBox="1"/>
              <p:nvPr/>
            </p:nvSpPr>
            <p:spPr>
              <a:xfrm>
                <a:off x="7162800" y="2147898"/>
                <a:ext cx="3430177" cy="640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𝑹𝒂𝒕𝒊𝒐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𝑆𝑝𝑙𝑖𝑡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𝐼𝑛𝑓𝑜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0A0F2B-6467-4E20-1123-E41C9061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2147898"/>
                <a:ext cx="3430177" cy="640047"/>
              </a:xfrm>
              <a:prstGeom prst="rect">
                <a:avLst/>
              </a:prstGeom>
              <a:blipFill>
                <a:blip r:embed="rId3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FA9673-DF85-3D40-3739-255E09E422AD}"/>
              </a:ext>
            </a:extLst>
          </p:cNvPr>
          <p:cNvCxnSpPr/>
          <p:nvPr/>
        </p:nvCxnSpPr>
        <p:spPr>
          <a:xfrm>
            <a:off x="7467600" y="4495800"/>
            <a:ext cx="1143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25E98-5EBE-F5AE-008E-E5EC88853D79}"/>
              </a:ext>
            </a:extLst>
          </p:cNvPr>
          <p:cNvCxnSpPr/>
          <p:nvPr/>
        </p:nvCxnSpPr>
        <p:spPr>
          <a:xfrm>
            <a:off x="7543800" y="2667000"/>
            <a:ext cx="1143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4B08A4D-FAC4-4617-9104-1E9502D34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>
                <a:cs typeface="+mj-cs"/>
              </a:rPr>
              <a:t>Gain Ratio</a:t>
            </a:r>
            <a:endParaRPr lang="en-US"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>
                <a:extLst>
                  <a:ext uri="{FF2B5EF4-FFF2-40B4-BE49-F238E27FC236}">
                    <a16:creationId xmlns:a16="http://schemas.microsoft.com/office/drawing/2014/main" id="{F56CF081-BF00-4DB6-B3EA-A05FAB22FD90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09600" y="5142575"/>
                <a:ext cx="7042149" cy="990600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lvl="2">
                  <a:buNone/>
                  <a:defRPr/>
                </a:pPr>
                <a:r>
                  <a:rPr lang="en-US" sz="1800" dirty="0"/>
                  <a:t>Parent Node,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 is split into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800" dirty="0"/>
                  <a:t> partitions (children)</a:t>
                </a:r>
              </a:p>
              <a:p>
                <a:pPr marL="457200" lvl="2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number of records in child node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en-US" sz="1600" dirty="0">
                    <a:latin typeface="Times New Roman" charset="0"/>
                  </a:rPr>
                </a:br>
                <a:endParaRPr lang="en-US" sz="700" dirty="0"/>
              </a:p>
              <a:p>
                <a:pPr marL="1146175" lvl="2" indent="-228600">
                  <a:buNone/>
                  <a:defRPr/>
                </a:pPr>
                <a:endParaRPr lang="en-US" sz="700" dirty="0"/>
              </a:p>
            </p:txBody>
          </p:sp>
        </mc:Choice>
        <mc:Fallback xmlns="">
          <p:sp>
            <p:nvSpPr>
              <p:cNvPr id="45059" name="Rectangle 3">
                <a:extLst>
                  <a:ext uri="{FF2B5EF4-FFF2-40B4-BE49-F238E27FC236}">
                    <a16:creationId xmlns:a16="http://schemas.microsoft.com/office/drawing/2014/main" id="{F56CF081-BF00-4DB6-B3EA-A05FAB22F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09600" y="5142575"/>
                <a:ext cx="7042149" cy="990600"/>
              </a:xfrm>
              <a:blipFill>
                <a:blip r:embed="rId2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5" name="Object 4">
            <a:extLst>
              <a:ext uri="{FF2B5EF4-FFF2-40B4-BE49-F238E27FC236}">
                <a16:creationId xmlns:a16="http://schemas.microsoft.com/office/drawing/2014/main" id="{82A85856-AB65-4AD2-8217-D0CC0498B3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153131"/>
              </p:ext>
            </p:extLst>
          </p:nvPr>
        </p:nvGraphicFramePr>
        <p:xfrm>
          <a:off x="4303712" y="2817018"/>
          <a:ext cx="2570163" cy="17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854700" imgH="4000500" progId="Word.Document.8">
                  <p:embed/>
                </p:oleObj>
              </mc:Choice>
              <mc:Fallback>
                <p:oleObj name="Document" r:id="rId3" imgW="5854700" imgH="4000500" progId="Word.Document.8">
                  <p:embed/>
                  <p:pic>
                    <p:nvPicPr>
                      <p:cNvPr id="56325" name="Object 4">
                        <a:extLst>
                          <a:ext uri="{FF2B5EF4-FFF2-40B4-BE49-F238E27FC236}">
                            <a16:creationId xmlns:a16="http://schemas.microsoft.com/office/drawing/2014/main" id="{82A85856-AB65-4AD2-8217-D0CC0498B3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2" y="2817018"/>
                        <a:ext cx="2570163" cy="175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6" name="Object 5">
            <a:extLst>
              <a:ext uri="{FF2B5EF4-FFF2-40B4-BE49-F238E27FC236}">
                <a16:creationId xmlns:a16="http://schemas.microsoft.com/office/drawing/2014/main" id="{8638D4C7-8914-4DA0-BE51-37BE3BB3E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497968"/>
              </p:ext>
            </p:extLst>
          </p:nvPr>
        </p:nvGraphicFramePr>
        <p:xfrm>
          <a:off x="7746207" y="2837300"/>
          <a:ext cx="2570162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854700" imgH="4000500" progId="Word.Document.8">
                  <p:embed/>
                </p:oleObj>
              </mc:Choice>
              <mc:Fallback>
                <p:oleObj name="Document" r:id="rId5" imgW="5854700" imgH="4000500" progId="Word.Document.8">
                  <p:embed/>
                  <p:pic>
                    <p:nvPicPr>
                      <p:cNvPr id="56326" name="Object 5">
                        <a:extLst>
                          <a:ext uri="{FF2B5EF4-FFF2-40B4-BE49-F238E27FC236}">
                            <a16:creationId xmlns:a16="http://schemas.microsoft.com/office/drawing/2014/main" id="{8638D4C7-8914-4DA0-BE51-37BE3BB3E1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6207" y="2837300"/>
                        <a:ext cx="2570162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6">
            <a:extLst>
              <a:ext uri="{FF2B5EF4-FFF2-40B4-BE49-F238E27FC236}">
                <a16:creationId xmlns:a16="http://schemas.microsoft.com/office/drawing/2014/main" id="{2FB02977-C4A8-457C-A006-90F190870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663611"/>
              </p:ext>
            </p:extLst>
          </p:nvPr>
        </p:nvGraphicFramePr>
        <p:xfrm>
          <a:off x="762000" y="2910681"/>
          <a:ext cx="3048000" cy="157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210300" imgH="3187700" progId="Word.Document.8">
                  <p:embed/>
                </p:oleObj>
              </mc:Choice>
              <mc:Fallback>
                <p:oleObj name="Document" r:id="rId7" imgW="6210300" imgH="3187700" progId="Word.Document.8">
                  <p:embed/>
                  <p:pic>
                    <p:nvPicPr>
                      <p:cNvPr id="56327" name="Object 6">
                        <a:extLst>
                          <a:ext uri="{FF2B5EF4-FFF2-40B4-BE49-F238E27FC236}">
                            <a16:creationId xmlns:a16="http://schemas.microsoft.com/office/drawing/2014/main" id="{2FB02977-C4A8-457C-A006-90F1908705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910681"/>
                        <a:ext cx="3048000" cy="157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8" name="TextBox 1">
            <a:extLst>
              <a:ext uri="{FF2B5EF4-FFF2-40B4-BE49-F238E27FC236}">
                <a16:creationId xmlns:a16="http://schemas.microsoft.com/office/drawing/2014/main" id="{090AD5D0-5642-42A0-8C88-3BEB7A45A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4544882"/>
            <a:ext cx="1755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/>
              <a:t>SplitINFO = 1.52</a:t>
            </a:r>
          </a:p>
        </p:txBody>
      </p:sp>
      <p:sp>
        <p:nvSpPr>
          <p:cNvPr id="56329" name="TextBox 12">
            <a:extLst>
              <a:ext uri="{FF2B5EF4-FFF2-40B4-BE49-F238E27FC236}">
                <a16:creationId xmlns:a16="http://schemas.microsoft.com/office/drawing/2014/main" id="{1FC54095-8ED7-4667-8FC3-853D0EC4B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155" y="4469475"/>
            <a:ext cx="17557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/>
              <a:t>SplitINFO = 0.72</a:t>
            </a:r>
          </a:p>
        </p:txBody>
      </p:sp>
      <p:sp>
        <p:nvSpPr>
          <p:cNvPr id="56330" name="TextBox 13">
            <a:extLst>
              <a:ext uri="{FF2B5EF4-FFF2-40B4-BE49-F238E27FC236}">
                <a16:creationId xmlns:a16="http://schemas.microsoft.com/office/drawing/2014/main" id="{837FF49B-9493-4585-B527-212E5EF40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4405311"/>
            <a:ext cx="1755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 err="1"/>
              <a:t>SplitINFO</a:t>
            </a:r>
            <a:r>
              <a:rPr lang="en-US" altLang="en-US" sz="1600" dirty="0"/>
              <a:t> = 0.97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F59673-0A01-497D-9CE4-7A682E61BEA3}"/>
                  </a:ext>
                </a:extLst>
              </p:cNvPr>
              <p:cNvSpPr txBox="1"/>
              <p:nvPr/>
            </p:nvSpPr>
            <p:spPr>
              <a:xfrm>
                <a:off x="2212626" y="1340951"/>
                <a:ext cx="6818662" cy="8717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>
                              <a:latin typeface="Cambria Math" panose="02040503050406030204" pitchFamily="18" charset="0"/>
                            </a:rPr>
                            <m:t>Δ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𝑆𝑝𝑙𝑖𝑡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𝐼𝑛𝑓𝑜</m:t>
                          </m:r>
                        </m:den>
                      </m:f>
                      <m:r>
                        <a:rPr lang="en-US" sz="2000" b="0" i="1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𝑆𝑝𝑙𝑖𝑡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𝐼𝑛𝑓𝑜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5F59673-0A01-497D-9CE4-7A682E61B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26" y="1340951"/>
                <a:ext cx="6818662" cy="871713"/>
              </a:xfrm>
              <a:prstGeom prst="rect">
                <a:avLst/>
              </a:prstGeom>
              <a:blipFill>
                <a:blip r:embed="rId9"/>
                <a:stretch>
                  <a:fillRect t="-111429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9304AC4-68D1-439E-9010-1939C98A2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General Framework for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B6BC55-F2B6-79EE-6D48-8C3644AC10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Key Concepts:</a:t>
            </a:r>
          </a:p>
          <a:p>
            <a:pPr marL="285750" indent="-285750"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Classifier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A model used to perform classification.</a:t>
            </a:r>
          </a:p>
          <a:p>
            <a:pPr marL="285750" indent="-285750"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Training Set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A set of instances with attribute values and class labels used to build the model.</a:t>
            </a:r>
          </a:p>
          <a:p>
            <a:pPr marL="285750" indent="-285750"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Learning Algorithm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The systematic approach used to create the model from the training set. This process is called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Induction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(learning/building a model).</a:t>
            </a:r>
          </a:p>
          <a:p>
            <a:pPr marL="285750" indent="-285750"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Deduction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Applying the learned model to new, unseen test instances to predict their class labels.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Steps in Classification: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Induction (training)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Learn the model from training data.</a:t>
            </a:r>
          </a:p>
          <a:p>
            <a:pPr marL="285750" indent="-285750"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Deduction (inference)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Apply the model to classify new instances.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24205-C6DD-4289-9A38-FEB9720E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44341"/>
            <a:ext cx="4700410" cy="449348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0E24C15-58FA-49A4-8662-2087F7A409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Decision Tree Based Classification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65DEAFD4-4EBE-4E06-9D98-38639A5524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9644063" cy="480060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Advantages: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Relatively inexpensive to construct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Extremely fast at classifying unknown records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Easy to interpret for small-sized trees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Robust to noise (especially when methods to avoid overfitting are employed)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Can easily handle redundant attributes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Can easily handle irrelevant attributes (unless the attributes are </a:t>
            </a:r>
            <a:r>
              <a:rPr lang="en-US" sz="1800" dirty="0">
                <a:solidFill>
                  <a:srgbClr val="FF0000"/>
                </a:solidFill>
              </a:rPr>
              <a:t>interacting</a:t>
            </a:r>
            <a:r>
              <a:rPr lang="en-US" sz="1800" dirty="0"/>
              <a:t>)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Disadvantages: </a:t>
            </a:r>
            <a:r>
              <a:rPr lang="en-US" sz="2200" dirty="0"/>
              <a:t>.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Due to the greedy nature of splitting criterion,  </a:t>
            </a:r>
            <a:r>
              <a:rPr lang="en-US" sz="1800" dirty="0">
                <a:solidFill>
                  <a:srgbClr val="FF0000"/>
                </a:solidFill>
              </a:rPr>
              <a:t>interacting</a:t>
            </a:r>
            <a:r>
              <a:rPr lang="en-US" sz="1800" dirty="0"/>
              <a:t> attributes (that can distinguish between classes together but not individually) may be passed over in favor of other attributed that are less discriminating.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1800" dirty="0"/>
              <a:t>Each decision boundary involves only a single attribute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92B5CC71-6962-4F09-866D-0D9DB0AD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Handling interactions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96854D-B2DA-454A-3D9C-1E769AED2A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Rectilinear Decision Boundaries: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Single Attribute Testing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Trees partition the attribute space based on one attribute at a time.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Rectilinear Boundaries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The decision boundary is parallel to coordinate axes.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Limitation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: Restricts decision trees in representing complex boundaries, especially with continuous attributes.</a:t>
            </a:r>
          </a:p>
          <a:p>
            <a:pPr algn="l"/>
            <a:endParaRPr lang="en-GB" dirty="0">
              <a:solidFill>
                <a:srgbClr val="000000"/>
              </a:solidFill>
            </a:endParaRPr>
          </a:p>
          <a:p>
            <a:pPr algn="l">
              <a:buNone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Oblique Decision Trees:</a:t>
            </a: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Improvement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 Allow tests using multiple attributes (e.g., x + y &lt; 20) for more flexible decision boundaries.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Result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: Can better represent complex, non-rectilinear boundaries.</a:t>
            </a:r>
          </a:p>
          <a:p>
            <a:pPr algn="l"/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D92F3561-C9C9-E5D0-F648-9D91F6256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38" y="2133600"/>
            <a:ext cx="5720562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28B9DE5C-B1E5-46DA-8E9D-03027543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60" y="385961"/>
            <a:ext cx="8839200" cy="533400"/>
          </a:xfrm>
        </p:spPr>
        <p:txBody>
          <a:bodyPr/>
          <a:lstStyle/>
          <a:p>
            <a:pPr>
              <a:defRPr/>
            </a:pPr>
            <a:r>
              <a:rPr lang="en-US" sz="2300" dirty="0">
                <a:cs typeface="+mj-cs"/>
              </a:rPr>
              <a:t>Limitations of single attribute-based decision boundaries</a:t>
            </a:r>
          </a:p>
        </p:txBody>
      </p:sp>
      <p:pic>
        <p:nvPicPr>
          <p:cNvPr id="54278" name="Picture 6" descr="C:\Users\Ankush\Desktop\oblique2.png">
            <a:extLst>
              <a:ext uri="{FF2B5EF4-FFF2-40B4-BE49-F238E27FC236}">
                <a16:creationId xmlns:a16="http://schemas.microsoft.com/office/drawing/2014/main" id="{D841BE94-8CBB-42F3-8704-27D836DF4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1365073"/>
            <a:ext cx="61849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162800" y="1735920"/>
              <a:ext cx="1503360" cy="4287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3440" y="1726560"/>
                <a:ext cx="1522080" cy="43059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5" descr="C:\Users\Ankush\Desktop\oblique.png">
            <a:extLst>
              <a:ext uri="{FF2B5EF4-FFF2-40B4-BE49-F238E27FC236}">
                <a16:creationId xmlns:a16="http://schemas.microsoft.com/office/drawing/2014/main" id="{434F4DC2-2B3D-01E2-B55F-D3C5418A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1355548"/>
            <a:ext cx="6197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B847BC-40FC-95AD-6A5A-1F122060C0C3}"/>
              </a:ext>
            </a:extLst>
          </p:cNvPr>
          <p:cNvCxnSpPr>
            <a:cxnSpLocks/>
          </p:cNvCxnSpPr>
          <p:nvPr/>
        </p:nvCxnSpPr>
        <p:spPr>
          <a:xfrm>
            <a:off x="5943600" y="1418428"/>
            <a:ext cx="5334000" cy="420432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A8A69-A968-6D3A-FBFF-32C29002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AF25061-E763-9E5A-B06E-CE9591F313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Nearest-Neighbor Classifiers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71A8A-AA15-2013-BBDE-A2FA0CC4FC05}"/>
              </a:ext>
            </a:extLst>
          </p:cNvPr>
          <p:cNvSpPr txBox="1"/>
          <p:nvPr/>
        </p:nvSpPr>
        <p:spPr>
          <a:xfrm>
            <a:off x="1219200" y="2362200"/>
            <a:ext cx="651013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altLang="en-US" sz="5600" dirty="0"/>
              <a:t>Nearest-Neighbor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altLang="en-US" sz="5600" dirty="0"/>
              <a:t> Classifiers</a:t>
            </a:r>
            <a:endParaRPr lang="en-US" sz="5600" dirty="0"/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AF429939-8240-7281-E9BC-EAC68E3695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097435"/>
              </p:ext>
            </p:extLst>
          </p:nvPr>
        </p:nvGraphicFramePr>
        <p:xfrm>
          <a:off x="8153400" y="2590800"/>
          <a:ext cx="296539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82512" imgH="5298053" progId="Visio.Drawing.6">
                  <p:embed/>
                </p:oleObj>
              </mc:Choice>
              <mc:Fallback>
                <p:oleObj name="Visio" r:id="rId2" imgW="6582512" imgH="5298053" progId="Visio.Drawing.6">
                  <p:embed/>
                  <p:pic>
                    <p:nvPicPr>
                      <p:cNvPr id="440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0" y="2590800"/>
                        <a:ext cx="2965390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5297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Nearest-Neighbor Classifiers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74503"/>
            <a:ext cx="10591799" cy="533400"/>
          </a:xfrm>
        </p:spPr>
        <p:txBody>
          <a:bodyPr>
            <a:noAutofit/>
          </a:bodyPr>
          <a:lstStyle/>
          <a:p>
            <a:pPr algn="ctr"/>
            <a:r>
              <a:rPr lang="en-US" altLang="en-US" sz="2200" dirty="0"/>
              <a:t>Basic idea:   </a:t>
            </a:r>
            <a:r>
              <a:rPr lang="en-US" altLang="en-US" sz="2200" b="1" i="1" dirty="0"/>
              <a:t>If it walks like a duck, quacks like a duck, then it’s probably a duck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92687" y="2245436"/>
            <a:ext cx="6742113" cy="3533775"/>
            <a:chOff x="808" y="1776"/>
            <a:chExt cx="4247" cy="2226"/>
          </a:xfrm>
        </p:grpSpPr>
        <p:pic>
          <p:nvPicPr>
            <p:cNvPr id="38930" name="Picture 5" descr="j034580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0"/>
              <a:ext cx="5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1" name="Picture 6" descr="j023958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638"/>
              <a:ext cx="720" cy="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2" name="Picture 7" descr="j035038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968"/>
              <a:ext cx="44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3" name="Picture 8" descr="j033063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976"/>
              <a:ext cx="373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4" name="Picture 9" descr="j035038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3168"/>
              <a:ext cx="624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5" name="Picture 10" descr="j035035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2448"/>
              <a:ext cx="720" cy="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36" name="Oval 11"/>
            <p:cNvSpPr>
              <a:spLocks noChangeArrowheads="1"/>
            </p:cNvSpPr>
            <p:nvPr/>
          </p:nvSpPr>
          <p:spPr bwMode="auto">
            <a:xfrm>
              <a:off x="816" y="1776"/>
              <a:ext cx="2544" cy="216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8937" name="Text Box 12"/>
            <p:cNvSpPr txBox="1">
              <a:spLocks noChangeArrowheads="1"/>
            </p:cNvSpPr>
            <p:nvPr/>
          </p:nvSpPr>
          <p:spPr bwMode="auto">
            <a:xfrm>
              <a:off x="808" y="3598"/>
              <a:ext cx="8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solidFill>
                    <a:schemeClr val="accent6"/>
                  </a:solidFill>
                </a:rPr>
                <a:t>Training Records</a:t>
              </a:r>
            </a:p>
          </p:txBody>
        </p:sp>
        <p:sp>
          <p:nvSpPr>
            <p:cNvPr id="38938" name="Text Box 13"/>
            <p:cNvSpPr txBox="1">
              <a:spLocks noChangeArrowheads="1"/>
            </p:cNvSpPr>
            <p:nvPr/>
          </p:nvSpPr>
          <p:spPr bwMode="auto">
            <a:xfrm>
              <a:off x="4191" y="2150"/>
              <a:ext cx="8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800" dirty="0">
                  <a:solidFill>
                    <a:srgbClr val="FF0000"/>
                  </a:solidFill>
                </a:rPr>
                <a:t>Test Record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6380543" y="2488324"/>
            <a:ext cx="3962400" cy="2057400"/>
            <a:chOff x="1680" y="1920"/>
            <a:chExt cx="2496" cy="1296"/>
          </a:xfrm>
        </p:grpSpPr>
        <p:sp>
          <p:nvSpPr>
            <p:cNvPr id="38923" name="Text Box 15"/>
            <p:cNvSpPr txBox="1">
              <a:spLocks noChangeArrowheads="1"/>
            </p:cNvSpPr>
            <p:nvPr/>
          </p:nvSpPr>
          <p:spPr bwMode="auto">
            <a:xfrm>
              <a:off x="3312" y="1920"/>
              <a:ext cx="8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Compute Distance</a:t>
              </a:r>
            </a:p>
          </p:txBody>
        </p:sp>
        <p:grpSp>
          <p:nvGrpSpPr>
            <p:cNvPr id="38924" name="Group 16"/>
            <p:cNvGrpSpPr>
              <a:grpSpLocks/>
            </p:cNvGrpSpPr>
            <p:nvPr/>
          </p:nvGrpSpPr>
          <p:grpSpPr bwMode="auto">
            <a:xfrm>
              <a:off x="1680" y="2256"/>
              <a:ext cx="2458" cy="960"/>
              <a:chOff x="1680" y="2256"/>
              <a:chExt cx="2458" cy="960"/>
            </a:xfrm>
          </p:grpSpPr>
          <p:sp>
            <p:nvSpPr>
              <p:cNvPr id="38925" name="Line 17"/>
              <p:cNvSpPr>
                <a:spLocks noChangeShapeType="1"/>
              </p:cNvSpPr>
              <p:nvPr/>
            </p:nvSpPr>
            <p:spPr bwMode="auto">
              <a:xfrm>
                <a:off x="2832" y="2256"/>
                <a:ext cx="1306" cy="4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8" name="Line 20"/>
              <p:cNvSpPr>
                <a:spLocks noChangeShapeType="1"/>
              </p:cNvSpPr>
              <p:nvPr/>
            </p:nvSpPr>
            <p:spPr bwMode="auto">
              <a:xfrm flipV="1">
                <a:off x="1680" y="2984"/>
                <a:ext cx="2254" cy="2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9" name="Line 21"/>
              <p:cNvSpPr>
                <a:spLocks noChangeShapeType="1"/>
              </p:cNvSpPr>
              <p:nvPr/>
            </p:nvSpPr>
            <p:spPr bwMode="auto">
              <a:xfrm>
                <a:off x="1920" y="2352"/>
                <a:ext cx="2112" cy="423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7752143" y="4012324"/>
            <a:ext cx="3352800" cy="1327150"/>
            <a:chOff x="2544" y="2880"/>
            <a:chExt cx="2112" cy="836"/>
          </a:xfrm>
        </p:grpSpPr>
        <p:sp>
          <p:nvSpPr>
            <p:cNvPr id="38919" name="Text Box 23"/>
            <p:cNvSpPr txBox="1">
              <a:spLocks noChangeArrowheads="1"/>
            </p:cNvSpPr>
            <p:nvPr/>
          </p:nvSpPr>
          <p:spPr bwMode="auto">
            <a:xfrm>
              <a:off x="3264" y="3312"/>
              <a:ext cx="13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Choose k of the “nearest” records</a:t>
              </a:r>
            </a:p>
          </p:txBody>
        </p:sp>
        <p:grpSp>
          <p:nvGrpSpPr>
            <p:cNvPr id="38920" name="Group 24"/>
            <p:cNvGrpSpPr>
              <a:grpSpLocks/>
            </p:cNvGrpSpPr>
            <p:nvPr/>
          </p:nvGrpSpPr>
          <p:grpSpPr bwMode="auto">
            <a:xfrm>
              <a:off x="2544" y="2880"/>
              <a:ext cx="1488" cy="480"/>
              <a:chOff x="2544" y="2880"/>
              <a:chExt cx="1488" cy="480"/>
            </a:xfrm>
          </p:grpSpPr>
          <p:sp>
            <p:nvSpPr>
              <p:cNvPr id="38921" name="Line 25"/>
              <p:cNvSpPr>
                <a:spLocks noChangeShapeType="1"/>
              </p:cNvSpPr>
              <p:nvPr/>
            </p:nvSpPr>
            <p:spPr bwMode="auto">
              <a:xfrm>
                <a:off x="2544" y="2880"/>
                <a:ext cx="1390" cy="0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2" name="Line 26"/>
              <p:cNvSpPr>
                <a:spLocks noChangeShapeType="1"/>
              </p:cNvSpPr>
              <p:nvPr/>
            </p:nvSpPr>
            <p:spPr bwMode="auto">
              <a:xfrm flipV="1">
                <a:off x="2928" y="3109"/>
                <a:ext cx="1104" cy="251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A033B1-D308-AF77-070E-5A8B29745CB6}"/>
              </a:ext>
            </a:extLst>
          </p:cNvPr>
          <p:cNvSpPr txBox="1"/>
          <p:nvPr/>
        </p:nvSpPr>
        <p:spPr>
          <a:xfrm>
            <a:off x="336606" y="2278523"/>
            <a:ext cx="45890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i="1" dirty="0"/>
              <a:t>nearest neighbor classifier</a:t>
            </a:r>
            <a:r>
              <a:rPr lang="en-US" dirty="0"/>
              <a:t> represents each example as a data point in a 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d-dimensional</a:t>
            </a:r>
            <a:r>
              <a:rPr lang="en-US" dirty="0"/>
              <a:t> space (d the number of attributes)</a:t>
            </a:r>
          </a:p>
          <a:p>
            <a:endParaRPr lang="en-US" dirty="0"/>
          </a:p>
          <a:p>
            <a:r>
              <a:rPr lang="en-US" dirty="0"/>
              <a:t>Given a </a:t>
            </a:r>
            <a:r>
              <a:rPr lang="en-US" dirty="0">
                <a:solidFill>
                  <a:schemeClr val="accent2"/>
                </a:solidFill>
              </a:rPr>
              <a:t>test instance</a:t>
            </a:r>
            <a:r>
              <a:rPr lang="en-US" dirty="0"/>
              <a:t>, we compute its proximity to the training instances according to one of the proximity measures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k-nearest neighbors</a:t>
            </a:r>
            <a:r>
              <a:rPr lang="en-US" dirty="0"/>
              <a:t> of a given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test instance z</a:t>
            </a:r>
            <a:r>
              <a:rPr lang="en-US" dirty="0"/>
              <a:t> refer to the k training examples that are </a:t>
            </a:r>
            <a:r>
              <a:rPr lang="en-US" dirty="0">
                <a:solidFill>
                  <a:schemeClr val="accent2"/>
                </a:solidFill>
              </a:rPr>
              <a:t>closest to z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Nearest-Neighbor Classifiers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685800" y="1600200"/>
            <a:ext cx="5867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1800" b="0" dirty="0"/>
              <a:t>Requires the following:</a:t>
            </a:r>
          </a:p>
          <a:p>
            <a:pPr marL="285750" indent="-285750">
              <a:spcBef>
                <a:spcPts val="12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en-US" sz="1800" b="0" dirty="0"/>
              <a:t>A set of labeled records</a:t>
            </a:r>
          </a:p>
          <a:p>
            <a:pPr marL="285750" indent="-285750">
              <a:spcBef>
                <a:spcPts val="12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en-US" sz="1800" b="0" dirty="0"/>
              <a:t>Proximity metric to compute distance/similarity between a pair of records </a:t>
            </a:r>
            <a:r>
              <a:rPr lang="en-US" altLang="en-US" b="0" dirty="0"/>
              <a:t>e.g., Euclidean distance</a:t>
            </a:r>
          </a:p>
          <a:p>
            <a:pPr marL="285750" indent="-285750">
              <a:spcBef>
                <a:spcPts val="12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en-US" sz="1800" b="0" dirty="0"/>
              <a:t>The value of </a:t>
            </a:r>
            <a:r>
              <a:rPr lang="en-US" altLang="en-US" sz="1800" b="0" i="1" dirty="0"/>
              <a:t>k</a:t>
            </a:r>
            <a:r>
              <a:rPr lang="en-US" altLang="en-US" sz="1800" b="0" dirty="0"/>
              <a:t>, the number of nearest neighbors to retrieve</a:t>
            </a:r>
          </a:p>
          <a:p>
            <a:pPr marL="285750" indent="-285750">
              <a:spcBef>
                <a:spcPts val="12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en-US" sz="1800" b="0" dirty="0"/>
              <a:t>A method for using class labels of K nearest neighbors to determine the class label of unknown record (e.g., by taking majority vote)</a:t>
            </a:r>
          </a:p>
          <a:p>
            <a:pPr marL="457200" lvl="1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</a:pPr>
            <a:endParaRPr lang="en-US" altLang="en-US" sz="1800" b="0" dirty="0"/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7162800" y="1399382"/>
          <a:ext cx="4191000" cy="4957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007454" imgH="8108144" progId="Visio.Drawing.6">
                  <p:embed/>
                </p:oleObj>
              </mc:Choice>
              <mc:Fallback>
                <p:oleObj name="Visio" r:id="rId2" imgW="7007454" imgH="8108144" progId="Visio.Drawing.6">
                  <p:embed/>
                  <p:pic>
                    <p:nvPicPr>
                      <p:cNvPr id="399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399382"/>
                        <a:ext cx="4191000" cy="4957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6310-36D2-CB3A-FF6B-0B685DE1A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6" name="Object 4">
            <a:extLst>
              <a:ext uri="{FF2B5EF4-FFF2-40B4-BE49-F238E27FC236}">
                <a16:creationId xmlns:a16="http://schemas.microsoft.com/office/drawing/2014/main" id="{CDBB2AB2-AECE-5D0B-2600-C29971F486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723409"/>
              </p:ext>
            </p:extLst>
          </p:nvPr>
        </p:nvGraphicFramePr>
        <p:xfrm>
          <a:off x="6469422" y="1524000"/>
          <a:ext cx="5211898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82512" imgH="5298053" progId="Visio.Drawing.6">
                  <p:embed/>
                </p:oleObj>
              </mc:Choice>
              <mc:Fallback>
                <p:oleObj name="Visio" r:id="rId2" imgW="6582512" imgH="5298053" progId="Visio.Drawing.6">
                  <p:embed/>
                  <p:pic>
                    <p:nvPicPr>
                      <p:cNvPr id="440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422" y="1524000"/>
                        <a:ext cx="5211898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5" name="Rectangle 3">
            <a:extLst>
              <a:ext uri="{FF2B5EF4-FFF2-40B4-BE49-F238E27FC236}">
                <a16:creationId xmlns:a16="http://schemas.microsoft.com/office/drawing/2014/main" id="{150870A8-543D-8419-7695-CEC21329B0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8057" y="1447800"/>
            <a:ext cx="5495544" cy="3977640"/>
          </a:xfrm>
        </p:spPr>
        <p:txBody>
          <a:bodyPr/>
          <a:lstStyle/>
          <a:p>
            <a:r>
              <a:rPr lang="en-US" altLang="en-US" sz="2400" dirty="0"/>
              <a:t>Choosing the value of k:</a:t>
            </a:r>
          </a:p>
          <a:p>
            <a:endParaRPr lang="en-US" altLang="en-US" sz="2400" dirty="0"/>
          </a:p>
          <a:p>
            <a:pPr lvl="1"/>
            <a:r>
              <a:rPr lang="en-US" altLang="en-US" sz="2000" dirty="0"/>
              <a:t>If k is </a:t>
            </a:r>
            <a:r>
              <a:rPr lang="en-US" altLang="en-US" sz="2000" b="1" dirty="0">
                <a:solidFill>
                  <a:schemeClr val="accent6"/>
                </a:solidFill>
              </a:rPr>
              <a:t>too small</a:t>
            </a:r>
            <a:r>
              <a:rPr lang="en-US" altLang="en-US" sz="2000" dirty="0"/>
              <a:t>, sensitive to noise points (overfitting)</a:t>
            </a:r>
          </a:p>
          <a:p>
            <a:pPr lvl="1"/>
            <a:r>
              <a:rPr lang="en-US" altLang="en-US" sz="2000" dirty="0"/>
              <a:t>If k is </a:t>
            </a:r>
            <a:r>
              <a:rPr lang="en-US" altLang="en-US" sz="2000" b="1" dirty="0">
                <a:solidFill>
                  <a:srgbClr val="FF0000"/>
                </a:solidFill>
              </a:rPr>
              <a:t>too large</a:t>
            </a:r>
            <a:r>
              <a:rPr lang="en-US" altLang="en-US" sz="2000" dirty="0"/>
              <a:t>, neighborhood may include points from other classes</a:t>
            </a:r>
          </a:p>
          <a:p>
            <a:pPr lvl="1"/>
            <a:r>
              <a:rPr lang="en-US" altLang="en-US" sz="2000" dirty="0"/>
              <a:t>An example of </a:t>
            </a:r>
            <a:r>
              <a:rPr lang="en-US" altLang="en-US" sz="2000" dirty="0">
                <a:solidFill>
                  <a:srgbClr val="FFC000"/>
                </a:solidFill>
              </a:rPr>
              <a:t>well balanced </a:t>
            </a:r>
            <a:r>
              <a:rPr lang="en-US" altLang="en-US" sz="2000" dirty="0"/>
              <a:t>k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677AFD1-3AC0-8E38-9355-016AC0612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/>
          <a:lstStyle/>
          <a:p>
            <a:r>
              <a:rPr lang="en-US" altLang="en-US" dirty="0"/>
              <a:t>Nearest-Neighbor Classifiers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EE43850-129D-C195-410A-064F5E49A9A3}"/>
              </a:ext>
            </a:extLst>
          </p:cNvPr>
          <p:cNvSpPr/>
          <p:nvPr/>
        </p:nvSpPr>
        <p:spPr>
          <a:xfrm>
            <a:off x="7239000" y="1943100"/>
            <a:ext cx="3505200" cy="3619500"/>
          </a:xfrm>
          <a:prstGeom prst="ellipse">
            <a:avLst/>
          </a:prstGeom>
          <a:noFill/>
          <a:ln w="1174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62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48057" y="1447800"/>
            <a:ext cx="5495544" cy="3977640"/>
          </a:xfrm>
        </p:spPr>
        <p:txBody>
          <a:bodyPr/>
          <a:lstStyle/>
          <a:p>
            <a:r>
              <a:rPr lang="en-US" altLang="en-US" sz="2400" dirty="0"/>
              <a:t>Choosing the value of k:</a:t>
            </a:r>
          </a:p>
          <a:p>
            <a:endParaRPr lang="en-US" altLang="en-US" sz="2400" dirty="0"/>
          </a:p>
          <a:p>
            <a:pPr lvl="1"/>
            <a:r>
              <a:rPr lang="en-US" altLang="en-US" sz="2000" dirty="0"/>
              <a:t>If k is </a:t>
            </a:r>
            <a:r>
              <a:rPr lang="en-US" altLang="en-US" sz="2000" b="1" dirty="0">
                <a:solidFill>
                  <a:schemeClr val="accent6"/>
                </a:solidFill>
              </a:rPr>
              <a:t>too small</a:t>
            </a:r>
            <a:r>
              <a:rPr lang="en-US" altLang="en-US" sz="2000" dirty="0"/>
              <a:t>, sensitive to noise points (overfitting)</a:t>
            </a:r>
          </a:p>
          <a:p>
            <a:pPr lvl="1"/>
            <a:r>
              <a:rPr lang="en-US" altLang="en-US" sz="2000" dirty="0"/>
              <a:t>If k is </a:t>
            </a:r>
            <a:r>
              <a:rPr lang="en-US" altLang="en-US" sz="2000" b="1" dirty="0">
                <a:solidFill>
                  <a:srgbClr val="FF0000"/>
                </a:solidFill>
              </a:rPr>
              <a:t>too large</a:t>
            </a:r>
            <a:r>
              <a:rPr lang="en-US" altLang="en-US" sz="2000" dirty="0"/>
              <a:t>, neighborhood may include points from other classes</a:t>
            </a:r>
          </a:p>
          <a:p>
            <a:pPr lvl="1"/>
            <a:r>
              <a:rPr lang="en-US" altLang="en-US" sz="2000" dirty="0"/>
              <a:t>An example of </a:t>
            </a:r>
            <a:r>
              <a:rPr lang="en-US" altLang="en-US" sz="2000" dirty="0">
                <a:solidFill>
                  <a:srgbClr val="FFC000"/>
                </a:solidFill>
              </a:rPr>
              <a:t>well balanced </a:t>
            </a:r>
            <a:r>
              <a:rPr lang="en-US" altLang="en-US" sz="2000" dirty="0"/>
              <a:t>k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182709"/>
              </p:ext>
            </p:extLst>
          </p:nvPr>
        </p:nvGraphicFramePr>
        <p:xfrm>
          <a:off x="6469422" y="1524000"/>
          <a:ext cx="5211898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82512" imgH="5298053" progId="Visio.Drawing.6">
                  <p:embed/>
                </p:oleObj>
              </mc:Choice>
              <mc:Fallback>
                <p:oleObj name="Visio" r:id="rId2" imgW="6582512" imgH="5298053" progId="Visio.Drawing.6">
                  <p:embed/>
                  <p:pic>
                    <p:nvPicPr>
                      <p:cNvPr id="440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422" y="1524000"/>
                        <a:ext cx="5211898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2F2B7A3F-A64F-88D7-708A-8613B2063A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/>
          <a:lstStyle/>
          <a:p>
            <a:r>
              <a:rPr lang="en-US" altLang="en-US" dirty="0"/>
              <a:t>Nearest-Neighbor Classifiers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F66BBD-D168-E86A-147E-ECB833A6A5AA}"/>
              </a:ext>
            </a:extLst>
          </p:cNvPr>
          <p:cNvSpPr/>
          <p:nvPr/>
        </p:nvSpPr>
        <p:spPr>
          <a:xfrm>
            <a:off x="8839200" y="3505200"/>
            <a:ext cx="381000" cy="381000"/>
          </a:xfrm>
          <a:prstGeom prst="ellipse">
            <a:avLst/>
          </a:prstGeom>
          <a:noFill/>
          <a:ln w="28575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7882A-63DB-4E4A-1A17-9B369681C3E4}"/>
              </a:ext>
            </a:extLst>
          </p:cNvPr>
          <p:cNvSpPr txBox="1"/>
          <p:nvPr/>
        </p:nvSpPr>
        <p:spPr>
          <a:xfrm>
            <a:off x="8915400" y="3210580"/>
            <a:ext cx="333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_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32E49F-4AB5-0C4B-BF36-E88BE228F6BD}"/>
              </a:ext>
            </a:extLst>
          </p:cNvPr>
          <p:cNvSpPr/>
          <p:nvPr/>
        </p:nvSpPr>
        <p:spPr>
          <a:xfrm>
            <a:off x="8610600" y="3276600"/>
            <a:ext cx="914400" cy="914400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30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50168" y="1346795"/>
                <a:ext cx="9829800" cy="4673005"/>
              </a:xfrm>
            </p:spPr>
            <p:txBody>
              <a:bodyPr>
                <a:normAutofit/>
              </a:bodyPr>
              <a:lstStyle/>
              <a:p>
                <a:pPr>
                  <a:buFont typeface="Monotype Sorts" pitchFamily="2" charset="2"/>
                  <a:buNone/>
                </a:pPr>
                <a:r>
                  <a:rPr lang="en-US" altLang="en-US" sz="2000" dirty="0"/>
                  <a:t>How to Determine the class label of a Test Sample?</a:t>
                </a:r>
              </a:p>
              <a:p>
                <a:pPr>
                  <a:buFont typeface="Monotype Sorts" pitchFamily="2" charset="2"/>
                  <a:buNone/>
                </a:pPr>
                <a:endParaRPr lang="en-US" altLang="en-US" dirty="0"/>
              </a:p>
              <a:p>
                <a:pPr>
                  <a:buFont typeface="Monotype Sorts" pitchFamily="2" charset="2"/>
                  <a:buNone/>
                </a:pPr>
                <a:endParaRPr lang="en-US" altLang="en-US" dirty="0"/>
              </a:p>
              <a:p>
                <a:pPr>
                  <a:buFont typeface="Monotype Sorts" pitchFamily="2" charset="2"/>
                  <a:buNone/>
                </a:pPr>
                <a:endParaRPr lang="en-US" altLang="en-US" dirty="0"/>
              </a:p>
              <a:p>
                <a:pPr>
                  <a:buFont typeface="Monotype Sorts" pitchFamily="2" charset="2"/>
                  <a:buNone/>
                </a:pP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Take the </a:t>
                </a:r>
                <a:r>
                  <a:rPr lang="en-US" altLang="en-US" b="1" dirty="0"/>
                  <a:t>majority vote </a:t>
                </a:r>
                <a:r>
                  <a:rPr lang="en-US" altLang="en-US" dirty="0"/>
                  <a:t>of class labels among the k-nearest neighbors</a:t>
                </a:r>
              </a:p>
              <a:p>
                <a:r>
                  <a:rPr lang="en-US" altLang="en-US" u="sng" dirty="0"/>
                  <a:t>Weight the vote according to distance</a:t>
                </a:r>
              </a:p>
              <a:p>
                <a:pPr lvl="1"/>
                <a:r>
                  <a:rPr lang="en-US" altLang="en-US" dirty="0"/>
                  <a:t> weight factor,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1/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baseline="30000" dirty="0"/>
              </a:p>
            </p:txBody>
          </p:sp>
        </mc:Choice>
        <mc:Fallback>
          <p:sp>
            <p:nvSpPr>
              <p:cNvPr id="43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168" y="1346795"/>
                <a:ext cx="9829800" cy="4673005"/>
              </a:xfrm>
              <a:blipFill>
                <a:blip r:embed="rId2"/>
                <a:stretch>
                  <a:fillRect l="-645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795B7F4A-098E-147E-B152-0D8AD83D8F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/>
          <a:lstStyle/>
          <a:p>
            <a:r>
              <a:rPr lang="en-US" altLang="en-US" dirty="0"/>
              <a:t>Nearest-Neighbor Classifiers</a:t>
            </a:r>
          </a:p>
        </p:txBody>
      </p:sp>
      <p:pic>
        <p:nvPicPr>
          <p:cNvPr id="6" name="Picture 5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F78FF290-EACE-052F-BEB8-16E3B6B0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66016"/>
            <a:ext cx="9406136" cy="19487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29EB33-B083-C770-3598-D58B6D151563}"/>
              </a:ext>
            </a:extLst>
          </p:cNvPr>
          <p:cNvSpPr/>
          <p:nvPr/>
        </p:nvSpPr>
        <p:spPr>
          <a:xfrm>
            <a:off x="609600" y="2057400"/>
            <a:ext cx="9906000" cy="22860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09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4FD6-E82C-2311-8530-EC9D75CDE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Nearest-Neighbor Classifiers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CA9E2-0CD1-B3E8-7CA7-D9361809A2BA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40"/>
                <a:ext cx="10604500" cy="3337560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ts val="4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000" dirty="0">
                    <a:effectLst/>
                    <a:latin typeface="CMMI10"/>
                  </a:rPr>
                  <a:t>  </a:t>
                </a:r>
                <a:r>
                  <a:rPr lang="en-GB" sz="2000" dirty="0">
                    <a:effectLst/>
                    <a:latin typeface="CMR10"/>
                  </a:rPr>
                  <a:t>is a </a:t>
                </a:r>
                <a:r>
                  <a:rPr lang="en-GB" sz="2000" b="1" dirty="0">
                    <a:solidFill>
                      <a:schemeClr val="accent2"/>
                    </a:solidFill>
                    <a:effectLst/>
                    <a:latin typeface="CMR10"/>
                  </a:rPr>
                  <a:t>class label</a:t>
                </a:r>
                <a:endParaRPr lang="en-GB" sz="2000" b="1" dirty="0">
                  <a:solidFill>
                    <a:schemeClr val="accent2"/>
                  </a:solidFill>
                  <a:latin typeface="CMR10"/>
                </a:endParaRPr>
              </a:p>
              <a:p>
                <a:pPr marL="342900" indent="-342900">
                  <a:spcBef>
                    <a:spcPts val="4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000" b="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000" dirty="0">
                    <a:effectLst/>
                    <a:latin typeface="CMMI8"/>
                  </a:rPr>
                  <a:t> </a:t>
                </a:r>
                <a:r>
                  <a:rPr lang="en-GB" sz="2000" dirty="0">
                    <a:effectLst/>
                    <a:latin typeface="CMR10"/>
                  </a:rPr>
                  <a:t>is the </a:t>
                </a:r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MR10"/>
                  </a:rPr>
                  <a:t>class label</a:t>
                </a:r>
                <a:r>
                  <a:rPr lang="en-GB" sz="20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MR10"/>
                  </a:rPr>
                  <a:t> </a:t>
                </a:r>
                <a:r>
                  <a:rPr lang="en-GB" sz="2000" dirty="0">
                    <a:effectLst/>
                    <a:latin typeface="CMR10"/>
                  </a:rPr>
                  <a:t>for </a:t>
                </a:r>
                <a:r>
                  <a:rPr lang="en-GB" sz="2000" b="1" dirty="0">
                    <a:effectLst/>
                    <a:latin typeface="CMR10"/>
                  </a:rPr>
                  <a:t>one</a:t>
                </a:r>
                <a:r>
                  <a:rPr lang="en-GB" sz="2000" dirty="0">
                    <a:effectLst/>
                    <a:latin typeface="CMR10"/>
                  </a:rPr>
                  <a:t> of the </a:t>
                </a:r>
                <a:r>
                  <a:rPr lang="en-GB" sz="2000" b="1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MR10"/>
                  </a:rPr>
                  <a:t>nearest </a:t>
                </a:r>
                <a:r>
                  <a:rPr lang="en-GB" sz="2000" b="1" dirty="0" err="1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CMR10"/>
                  </a:rPr>
                  <a:t>neighbors</a:t>
                </a:r>
                <a:endParaRPr lang="en-GB" sz="2000" b="1" dirty="0">
                  <a:solidFill>
                    <a:schemeClr val="accent1">
                      <a:lumMod val="75000"/>
                    </a:schemeClr>
                  </a:solidFill>
                  <a:latin typeface="CMR10"/>
                </a:endParaRPr>
              </a:p>
              <a:p>
                <a:pPr marL="342900" indent="-342900">
                  <a:spcBef>
                    <a:spcPts val="4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sz="2000" dirty="0">
                    <a:effectLst/>
                    <a:latin typeface="CMR10"/>
                  </a:rPr>
                  <a:t>(</a:t>
                </a:r>
                <a:r>
                  <a:rPr lang="en-GB" sz="2000" dirty="0">
                    <a:effectLst/>
                    <a:latin typeface="CMSY10"/>
                  </a:rPr>
                  <a:t>·</a:t>
                </a:r>
                <a:r>
                  <a:rPr lang="en-GB" sz="2000" dirty="0">
                    <a:effectLst/>
                    <a:latin typeface="CMR10"/>
                  </a:rPr>
                  <a:t>) is an </a:t>
                </a:r>
                <a:r>
                  <a:rPr lang="en-GB" sz="2000" b="1" dirty="0">
                    <a:solidFill>
                      <a:srgbClr val="2A8487"/>
                    </a:solidFill>
                    <a:effectLst/>
                    <a:latin typeface="CMR10"/>
                  </a:rPr>
                  <a:t>indicator function </a:t>
                </a:r>
                <a:r>
                  <a:rPr lang="en-GB" sz="2000" dirty="0">
                    <a:effectLst/>
                    <a:latin typeface="CMR10"/>
                  </a:rPr>
                  <a:t>that returns the value 1 if its argument is true and 0 otherwise </a:t>
                </a:r>
                <a:endParaRPr lang="en-GB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CA9E2-0CD1-B3E8-7CA7-D9361809A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40"/>
                <a:ext cx="10604500" cy="3337560"/>
              </a:xfrm>
              <a:blipFill>
                <a:blip r:embed="rId2"/>
                <a:stretch>
                  <a:fillRect l="-478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76506-45D8-6FDE-CA02-2C3725F89970}"/>
                  </a:ext>
                </a:extLst>
              </p:cNvPr>
              <p:cNvSpPr txBox="1"/>
              <p:nvPr/>
            </p:nvSpPr>
            <p:spPr>
              <a:xfrm>
                <a:off x="533400" y="5794205"/>
                <a:ext cx="419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1800" dirty="0"/>
                  <a:t>weight factor,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= 1/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en-US" sz="1800" baseline="30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76506-45D8-6FDE-CA02-2C3725F8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794205"/>
                <a:ext cx="4191000" cy="369332"/>
              </a:xfrm>
              <a:prstGeom prst="rect">
                <a:avLst/>
              </a:prstGeom>
              <a:blipFill>
                <a:blip r:embed="rId3"/>
                <a:stretch>
                  <a:fillRect l="-151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yellow and black symbol&#10;&#10;AI-generated content may be incorrect.">
            <a:extLst>
              <a:ext uri="{FF2B5EF4-FFF2-40B4-BE49-F238E27FC236}">
                <a16:creationId xmlns:a16="http://schemas.microsoft.com/office/drawing/2014/main" id="{C2C5FC16-BB85-26CE-1F2F-BB9EB5539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87" y="2951234"/>
            <a:ext cx="5099366" cy="1315966"/>
          </a:xfrm>
          <a:prstGeom prst="rect">
            <a:avLst/>
          </a:prstGeom>
        </p:spPr>
      </p:pic>
      <p:pic>
        <p:nvPicPr>
          <p:cNvPr id="16" name="Content Placeholder 15" descr="A yellow and black symbol&#10;&#10;AI-generated content may be incorrect.">
            <a:extLst>
              <a:ext uri="{FF2B5EF4-FFF2-40B4-BE49-F238E27FC236}">
                <a16:creationId xmlns:a16="http://schemas.microsoft.com/office/drawing/2014/main" id="{08284554-3806-36B7-76B8-42EFF30F3FD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268733"/>
            <a:ext cx="5404166" cy="1329211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BC84CA-286A-1705-BC2A-1F19DE72A7E3}"/>
              </a:ext>
            </a:extLst>
          </p:cNvPr>
          <p:cNvSpPr txBox="1"/>
          <p:nvPr/>
        </p:nvSpPr>
        <p:spPr>
          <a:xfrm>
            <a:off x="1143000" y="3200400"/>
            <a:ext cx="21526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/>
              <a:t>Majority Voting</a:t>
            </a:r>
            <a:endParaRPr lang="en-US" altLang="en-US" sz="2400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99F8C-8820-4D40-9AE1-DD44FABB5984}"/>
              </a:ext>
            </a:extLst>
          </p:cNvPr>
          <p:cNvSpPr txBox="1"/>
          <p:nvPr/>
        </p:nvSpPr>
        <p:spPr>
          <a:xfrm>
            <a:off x="847653" y="4468242"/>
            <a:ext cx="29528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/>
              <a:t>Distance-Weighted Voting</a:t>
            </a:r>
            <a:endParaRPr lang="en-US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286925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68A5-AE6E-D804-AC3D-1E61137E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28A2E-C986-93BD-8606-58B9FFF6BC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Pivotal concepts</a:t>
            </a:r>
          </a:p>
          <a:p>
            <a:pPr algn="l"/>
            <a:r>
              <a:rPr lang="en-GB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Independence of Training and Test Sets</a:t>
            </a:r>
            <a:r>
              <a:rPr lang="en-GB" dirty="0">
                <a:solidFill>
                  <a:srgbClr val="000000"/>
                </a:solidFill>
              </a:rPr>
              <a:t>: 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Ensures the model can predict class labels for unseen instances.</a:t>
            </a:r>
          </a:p>
          <a:p>
            <a:pPr algn="l"/>
            <a:r>
              <a:rPr lang="en-GB" b="1" i="0" u="none" strike="noStrike" dirty="0">
                <a:solidFill>
                  <a:srgbClr val="FF0000"/>
                </a:solidFill>
                <a:effectLst/>
              </a:rPr>
              <a:t>Generalization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 Performance: 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 model with good generalization can accurately predict labels for new, unseen data.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Model Performance Evaluation: 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Compare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predicted labels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against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true labels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to evaluate accuracy.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98A762-D950-A4D7-8119-4E796EB5D66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Model Performance Evaluation: 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Compare </a:t>
            </a:r>
            <a:r>
              <a:rPr lang="en-GB" b="1" i="0" u="none" strike="noStrike" dirty="0">
                <a:solidFill>
                  <a:schemeClr val="accent2"/>
                </a:solidFill>
                <a:effectLst/>
              </a:rPr>
              <a:t>predicted labels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against </a:t>
            </a:r>
            <a:r>
              <a:rPr lang="en-GB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true labels</a:t>
            </a:r>
            <a:r>
              <a:rPr lang="en-GB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 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 evaluate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: number of correct over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Error Rate</a:t>
            </a:r>
            <a:r>
              <a:rPr lang="en-US" dirty="0"/>
              <a:t>: number of wrong over total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D4DFF-6C28-372C-4FA5-525B6A966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236" y="2725115"/>
            <a:ext cx="1539106" cy="14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34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448056" y="1447800"/>
            <a:ext cx="11210543" cy="4724400"/>
          </a:xfrm>
        </p:spPr>
        <p:txBody>
          <a:bodyPr>
            <a:normAutofit lnSpcReduction="10000"/>
          </a:bodyPr>
          <a:lstStyle/>
          <a:p>
            <a:r>
              <a:rPr lang="en-US" altLang="en-US" sz="2200" b="1" dirty="0"/>
              <a:t>Data preprocessing is often required</a:t>
            </a:r>
          </a:p>
          <a:p>
            <a:pPr marL="0" lvl="1" indent="0">
              <a:buNone/>
            </a:pPr>
            <a:r>
              <a:rPr lang="en-US" altLang="en-US" sz="2100" dirty="0"/>
              <a:t>Attributes may have to be </a:t>
            </a:r>
            <a:r>
              <a:rPr lang="en-US" altLang="en-US" sz="2100" b="1" dirty="0"/>
              <a:t>scaled</a:t>
            </a:r>
            <a:r>
              <a:rPr lang="en-US" altLang="en-US" sz="2100" dirty="0"/>
              <a:t> to prevent </a:t>
            </a:r>
            <a:r>
              <a:rPr lang="en-US" altLang="en-US" sz="2100" i="1" dirty="0"/>
              <a:t>distance measures </a:t>
            </a:r>
            <a:r>
              <a:rPr lang="en-US" altLang="en-US" sz="2100" dirty="0"/>
              <a:t>from being </a:t>
            </a:r>
            <a:r>
              <a:rPr lang="en-US" altLang="en-US" sz="2100" i="1" dirty="0"/>
              <a:t>dominated</a:t>
            </a:r>
            <a:r>
              <a:rPr lang="en-US" altLang="en-US" sz="2100" dirty="0"/>
              <a:t> by one of the attributes</a:t>
            </a:r>
          </a:p>
          <a:p>
            <a:pPr lvl="2"/>
            <a:r>
              <a:rPr lang="en-US" altLang="en-US" sz="2100" dirty="0"/>
              <a:t>Example:</a:t>
            </a:r>
          </a:p>
          <a:p>
            <a:pPr lvl="3"/>
            <a:r>
              <a:rPr lang="en-US" altLang="en-US" sz="2100" dirty="0"/>
              <a:t> height of a person may vary from 1.5m to 1.8m</a:t>
            </a:r>
          </a:p>
          <a:p>
            <a:pPr lvl="3"/>
            <a:r>
              <a:rPr lang="en-US" altLang="en-US" sz="2100" dirty="0"/>
              <a:t> weight of a person may vary from 90lb to 300lb</a:t>
            </a:r>
          </a:p>
          <a:p>
            <a:pPr lvl="3"/>
            <a:r>
              <a:rPr lang="en-US" altLang="en-US" sz="2100" dirty="0"/>
              <a:t> income of a person may vary from $10K to $1M</a:t>
            </a:r>
          </a:p>
          <a:p>
            <a:pPr lvl="3"/>
            <a:endParaRPr lang="en-US" altLang="en-US" sz="2100" dirty="0"/>
          </a:p>
          <a:p>
            <a:pPr lvl="1"/>
            <a:r>
              <a:rPr lang="en-US" altLang="en-US" sz="2100" dirty="0"/>
              <a:t>It is often useful to </a:t>
            </a:r>
            <a:r>
              <a:rPr lang="en-US" altLang="en-US" sz="2100" b="1" dirty="0"/>
              <a:t>standardize</a:t>
            </a:r>
            <a:r>
              <a:rPr lang="en-US" altLang="en-US" sz="2100" dirty="0"/>
              <a:t> data to have 0 means a standard deviation of 1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1FC8E39-AE7F-58C4-D706-A4B4562AA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Nearest-Neighbor Classifiers</a:t>
            </a:r>
          </a:p>
        </p:txBody>
      </p:sp>
    </p:spTree>
    <p:extLst>
      <p:ext uri="{BB962C8B-B14F-4D97-AF65-F5344CB8AC3E}">
        <p14:creationId xmlns:p14="http://schemas.microsoft.com/office/powerpoint/2010/main" val="2952550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Nearest-Neighbor Classifiers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448056" y="1447800"/>
            <a:ext cx="11210543" cy="4648200"/>
          </a:xfrm>
        </p:spPr>
        <p:txBody>
          <a:bodyPr>
            <a:normAutofit lnSpcReduction="10000"/>
          </a:bodyPr>
          <a:lstStyle/>
          <a:p>
            <a:r>
              <a:rPr lang="en-US" altLang="en-US" sz="1800" b="1" dirty="0"/>
              <a:t>How to handle missing values in training and test sets?</a:t>
            </a:r>
          </a:p>
          <a:p>
            <a:pPr lvl="1"/>
            <a:r>
              <a:rPr lang="en-US" sz="1800" dirty="0"/>
              <a:t>Proximity computations normally require the presence of all attributes</a:t>
            </a:r>
          </a:p>
          <a:p>
            <a:pPr lvl="1"/>
            <a:r>
              <a:rPr lang="en-US" sz="1800" dirty="0"/>
              <a:t>Some approaches use the subset of attributes present in two instances  </a:t>
            </a:r>
          </a:p>
          <a:p>
            <a:pPr marL="1254125" lvl="2" indent="-339725"/>
            <a:r>
              <a:rPr lang="en-US" sz="1800" dirty="0"/>
              <a:t>This may not produce good results since it effectively uses different  proximity measures for each pair of instances</a:t>
            </a:r>
          </a:p>
          <a:p>
            <a:pPr marL="1254125" lvl="2" indent="-339725"/>
            <a:r>
              <a:rPr lang="en-US" sz="1800" dirty="0"/>
              <a:t>Thus, proximities are not comparable</a:t>
            </a:r>
          </a:p>
          <a:p>
            <a:pPr marL="0" lvl="1" indent="0">
              <a:buNone/>
            </a:pPr>
            <a:r>
              <a:rPr lang="en-US" altLang="en-US" sz="1800" b="1" dirty="0"/>
              <a:t>How to handle Irrelevant and Redundant Attributes</a:t>
            </a:r>
            <a:endParaRPr lang="en-US" sz="1800" b="1" dirty="0"/>
          </a:p>
          <a:p>
            <a:pPr lvl="1"/>
            <a:r>
              <a:rPr lang="en-US" sz="1800" dirty="0"/>
              <a:t>Irrelevant attributes add noise to the proximity measure</a:t>
            </a:r>
          </a:p>
          <a:p>
            <a:pPr lvl="1"/>
            <a:r>
              <a:rPr lang="en-US" sz="1800" dirty="0"/>
              <a:t>Redundant attributes bias the proximity measure towards certain attributes</a:t>
            </a:r>
          </a:p>
          <a:p>
            <a:pPr marL="1254125" lvl="2" indent="-339725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409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" y="1447800"/>
            <a:ext cx="11210543" cy="4648200"/>
          </a:xfrm>
        </p:spPr>
        <p:txBody>
          <a:bodyPr>
            <a:normAutofit/>
          </a:bodyPr>
          <a:lstStyle/>
          <a:p>
            <a:r>
              <a:rPr lang="en-US" sz="2000" dirty="0"/>
              <a:t>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10"/>
              </a:rPr>
              <a:t>Nearest-</a:t>
            </a:r>
            <a:r>
              <a:rPr lang="en-GB" sz="1800" dirty="0" err="1">
                <a:latin typeface="CMR10"/>
              </a:rPr>
              <a:t>N</a:t>
            </a:r>
            <a:r>
              <a:rPr lang="en-GB" sz="1800" dirty="0" err="1">
                <a:effectLst/>
                <a:latin typeface="CMR10"/>
              </a:rPr>
              <a:t>eighbor</a:t>
            </a:r>
            <a:r>
              <a:rPr lang="en-GB" sz="1800" dirty="0">
                <a:effectLst/>
                <a:latin typeface="CMR10"/>
              </a:rPr>
              <a:t> classification is part of a more general technique known as instance-based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latin typeface="CMR10"/>
              </a:rPr>
              <a:t>C</a:t>
            </a:r>
            <a:r>
              <a:rPr lang="en-GB" sz="1800" b="1" dirty="0">
                <a:effectLst/>
                <a:latin typeface="CMR10"/>
              </a:rPr>
              <a:t>lassifying</a:t>
            </a:r>
            <a:r>
              <a:rPr lang="en-GB" sz="1800" dirty="0">
                <a:effectLst/>
                <a:latin typeface="CMR10"/>
              </a:rPr>
              <a:t> a test instance can be quite </a:t>
            </a:r>
            <a:r>
              <a:rPr lang="en-GB" sz="1800" b="1" dirty="0">
                <a:effectLst/>
                <a:latin typeface="CMR10"/>
              </a:rPr>
              <a:t>expensive</a:t>
            </a:r>
            <a:r>
              <a:rPr lang="en-GB" sz="1800" dirty="0">
                <a:effectLst/>
                <a:latin typeface="CMR10"/>
              </a:rPr>
              <a:t> because we need to compute the proximity values individually (lazy learners)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10"/>
              </a:rPr>
              <a:t>Nearest </a:t>
            </a:r>
            <a:r>
              <a:rPr lang="en-GB" sz="1800" dirty="0" err="1">
                <a:effectLst/>
                <a:latin typeface="CMR10"/>
              </a:rPr>
              <a:t>neighbor</a:t>
            </a:r>
            <a:r>
              <a:rPr lang="en-GB" sz="1800" dirty="0">
                <a:effectLst/>
                <a:latin typeface="CMR10"/>
              </a:rPr>
              <a:t> classifiers can produce </a:t>
            </a:r>
            <a:r>
              <a:rPr lang="en-GB" sz="1800" b="1" dirty="0">
                <a:effectLst/>
                <a:latin typeface="CMR10"/>
              </a:rPr>
              <a:t>decision boundaries</a:t>
            </a:r>
            <a:r>
              <a:rPr lang="en-GB" sz="1800" dirty="0">
                <a:effectLst/>
                <a:latin typeface="CMR10"/>
              </a:rPr>
              <a:t> of </a:t>
            </a:r>
            <a:r>
              <a:rPr lang="en-GB" sz="1800" b="1" dirty="0">
                <a:effectLst/>
                <a:latin typeface="CMR10"/>
              </a:rPr>
              <a:t>arbitrary shape</a:t>
            </a:r>
            <a:r>
              <a:rPr lang="en-GB" sz="1800" dirty="0">
                <a:effectLst/>
                <a:latin typeface="CMR1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10"/>
              </a:rPr>
              <a:t>Nearest </a:t>
            </a:r>
            <a:r>
              <a:rPr lang="en-GB" sz="1800" dirty="0" err="1">
                <a:effectLst/>
                <a:latin typeface="CMR10"/>
              </a:rPr>
              <a:t>neighbor</a:t>
            </a:r>
            <a:r>
              <a:rPr lang="en-GB" sz="1800" dirty="0">
                <a:effectLst/>
                <a:latin typeface="CMR10"/>
              </a:rPr>
              <a:t> classifiers have </a:t>
            </a:r>
            <a:r>
              <a:rPr lang="en-GB" sz="1800" b="1" dirty="0">
                <a:effectLst/>
                <a:latin typeface="CMR10"/>
              </a:rPr>
              <a:t>difficulty handling missing values </a:t>
            </a:r>
            <a:r>
              <a:rPr lang="en-GB" sz="1800" dirty="0">
                <a:effectLst/>
                <a:latin typeface="CMR10"/>
              </a:rPr>
              <a:t>in both the training and test sets since proximity computations normally require the presence of all attributes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10"/>
              </a:rPr>
              <a:t>The presence of irrelevant attributes can distort commonly used proximity measures, especially when the number of irrelevant attributes is large </a:t>
            </a:r>
          </a:p>
          <a:p>
            <a:endParaRPr lang="en-GB" sz="1800" dirty="0">
              <a:effectLst/>
              <a:latin typeface="CMR10"/>
            </a:endParaRPr>
          </a:p>
          <a:p>
            <a:endParaRPr lang="en-GB" sz="1800" dirty="0">
              <a:effectLst/>
              <a:latin typeface="CMR10"/>
            </a:endParaRPr>
          </a:p>
          <a:p>
            <a:endParaRPr lang="en-GB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102FB1-30FA-EE53-D06D-4C24DA7932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/>
          <a:lstStyle/>
          <a:p>
            <a:r>
              <a:rPr lang="en-US" altLang="en-US" dirty="0"/>
              <a:t>Nearest-Neighbor Classifiers</a:t>
            </a:r>
          </a:p>
        </p:txBody>
      </p:sp>
    </p:spTree>
    <p:extLst>
      <p:ext uri="{BB962C8B-B14F-4D97-AF65-F5344CB8AC3E}">
        <p14:creationId xmlns:p14="http://schemas.microsoft.com/office/powerpoint/2010/main" val="4139069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0DB58-1A1D-2B20-5D5D-9530D2AC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400" b="0" dirty="0"/>
              <a:t>Bayesian Classifiers</a:t>
            </a:r>
            <a:br>
              <a:rPr lang="en-US" altLang="en-US" sz="2400" b="0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68523-4354-FAB2-66CB-0C6A029ABC97}"/>
              </a:ext>
            </a:extLst>
          </p:cNvPr>
          <p:cNvSpPr txBox="1"/>
          <p:nvPr/>
        </p:nvSpPr>
        <p:spPr>
          <a:xfrm>
            <a:off x="1447800" y="2297151"/>
            <a:ext cx="4902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5400" b="0" dirty="0"/>
              <a:t>Bayesian Classifiers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4C337-5A05-B438-8D7C-F9BEB1492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376626"/>
            <a:ext cx="3327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31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5F83-EB10-1710-A433-414B5B666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53F4-0A73-7231-150B-DD12D9AC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400" b="0" dirty="0"/>
              <a:t>Bayesian Classifiers</a:t>
            </a:r>
            <a:br>
              <a:rPr lang="en-US" altLang="en-US" sz="2400" b="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8DE1D-87BF-80A4-3495-44E15169DB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1800" dirty="0">
                <a:effectLst/>
                <a:latin typeface="CMR10"/>
              </a:rPr>
              <a:t>Many classification problems involve </a:t>
            </a:r>
            <a:r>
              <a:rPr lang="en-GB" sz="1800" b="1" dirty="0">
                <a:solidFill>
                  <a:srgbClr val="FFC000"/>
                </a:solidFill>
                <a:effectLst/>
                <a:latin typeface="CMR10"/>
              </a:rPr>
              <a:t>uncertainty</a:t>
            </a:r>
            <a:r>
              <a:rPr lang="en-GB" sz="1800" dirty="0">
                <a:effectLst/>
                <a:latin typeface="CMR10"/>
              </a:rPr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MR10"/>
              </a:rPr>
              <a:t>O</a:t>
            </a:r>
            <a:r>
              <a:rPr lang="en-GB" sz="1800" dirty="0">
                <a:effectLst/>
                <a:latin typeface="CMR10"/>
              </a:rPr>
              <a:t>bserved attributes and class labels may be unreliable due to </a:t>
            </a:r>
            <a:r>
              <a:rPr lang="en-GB" sz="1800" b="1" dirty="0">
                <a:solidFill>
                  <a:srgbClr val="FFC000"/>
                </a:solidFill>
                <a:effectLst/>
                <a:latin typeface="CMR10"/>
              </a:rPr>
              <a:t>imperfections</a:t>
            </a:r>
            <a:r>
              <a:rPr lang="en-GB" sz="1800" dirty="0">
                <a:effectLst/>
                <a:latin typeface="CMR10"/>
              </a:rPr>
              <a:t> in the measurement process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MR10"/>
              </a:rPr>
              <a:t>Set of attributes may not be fully representative of the target class, resulting in </a:t>
            </a:r>
            <a:r>
              <a:rPr lang="en-GB" sz="1800" b="1" dirty="0">
                <a:solidFill>
                  <a:srgbClr val="FFC000"/>
                </a:solidFill>
                <a:effectLst/>
                <a:latin typeface="CMR10"/>
              </a:rPr>
              <a:t>uncertain</a:t>
            </a:r>
            <a:r>
              <a:rPr lang="en-GB" sz="1800" dirty="0">
                <a:effectLst/>
                <a:latin typeface="CMR10"/>
              </a:rPr>
              <a:t> predictions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MR10"/>
              </a:rPr>
              <a:t>C</a:t>
            </a:r>
            <a:r>
              <a:rPr lang="en-GB" sz="1800" dirty="0">
                <a:effectLst/>
                <a:latin typeface="CMR10"/>
              </a:rPr>
              <a:t>lassification model learned over a finite training set may not be able to fully capture the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  <a:effectLst/>
                <a:latin typeface="CMR10"/>
              </a:rPr>
              <a:t>true relationships </a:t>
            </a:r>
            <a:r>
              <a:rPr lang="en-GB" sz="1800" dirty="0">
                <a:effectLst/>
                <a:latin typeface="CMR10"/>
              </a:rPr>
              <a:t>in the overall data</a:t>
            </a:r>
          </a:p>
          <a:p>
            <a:r>
              <a:rPr lang="en-GB" sz="1800" dirty="0">
                <a:effectLst/>
                <a:latin typeface="CMR10"/>
              </a:rPr>
              <a:t>In the presence of </a:t>
            </a:r>
            <a:r>
              <a:rPr lang="en-GB" sz="1800" b="1" dirty="0">
                <a:solidFill>
                  <a:srgbClr val="FFC000"/>
                </a:solidFill>
                <a:effectLst/>
                <a:latin typeface="CMR10"/>
              </a:rPr>
              <a:t>uncertainty</a:t>
            </a:r>
            <a:r>
              <a:rPr lang="en-GB" sz="1800" dirty="0">
                <a:effectLst/>
                <a:latin typeface="CMR10"/>
              </a:rPr>
              <a:t> we need provide </a:t>
            </a:r>
            <a:r>
              <a:rPr lang="en-GB" sz="1800" i="1" dirty="0">
                <a:solidFill>
                  <a:srgbClr val="FF0000"/>
                </a:solidFill>
                <a:effectLst/>
                <a:latin typeface="CMR10"/>
              </a:rPr>
              <a:t>predictions</a:t>
            </a:r>
            <a:r>
              <a:rPr lang="en-GB" sz="1800" dirty="0">
                <a:effectLst/>
                <a:latin typeface="CMR10"/>
              </a:rPr>
              <a:t> of class labels but a </a:t>
            </a:r>
            <a:r>
              <a:rPr lang="en-GB" sz="1800" i="1" dirty="0">
                <a:solidFill>
                  <a:srgbClr val="FF0000"/>
                </a:solidFill>
                <a:effectLst/>
                <a:latin typeface="CMR10"/>
              </a:rPr>
              <a:t>measure of confidence</a:t>
            </a:r>
            <a:endParaRPr lang="en-GB" i="1" dirty="0">
              <a:solidFill>
                <a:srgbClr val="FF0000"/>
              </a:solidFill>
            </a:endParaRPr>
          </a:p>
          <a:p>
            <a:endParaRPr lang="en-GB" dirty="0"/>
          </a:p>
          <a:p>
            <a:r>
              <a:rPr lang="en-GB" sz="1800" b="1" dirty="0">
                <a:solidFill>
                  <a:schemeClr val="accent6"/>
                </a:solidFill>
                <a:effectLst/>
                <a:latin typeface="CMR10"/>
              </a:rPr>
              <a:t>Probability theory </a:t>
            </a:r>
            <a:r>
              <a:rPr lang="en-GB" sz="1800" dirty="0">
                <a:effectLst/>
                <a:latin typeface="CMR10"/>
              </a:rPr>
              <a:t>offers a systematic way for </a:t>
            </a:r>
            <a:r>
              <a:rPr lang="en-GB" sz="1800" i="1" dirty="0">
                <a:solidFill>
                  <a:srgbClr val="0070C0"/>
                </a:solidFill>
                <a:effectLst/>
                <a:latin typeface="CMR10"/>
              </a:rPr>
              <a:t>quantifying</a:t>
            </a:r>
            <a:r>
              <a:rPr lang="en-GB" sz="1800" dirty="0">
                <a:effectLst/>
                <a:latin typeface="CMR10"/>
              </a:rPr>
              <a:t> and </a:t>
            </a:r>
            <a:r>
              <a:rPr lang="en-GB" sz="1800" i="1" dirty="0">
                <a:solidFill>
                  <a:srgbClr val="0070C0"/>
                </a:solidFill>
                <a:effectLst/>
                <a:latin typeface="CMR10"/>
              </a:rPr>
              <a:t>manipulating</a:t>
            </a:r>
            <a:r>
              <a:rPr lang="en-GB" sz="1800" dirty="0">
                <a:effectLst/>
                <a:latin typeface="CMR10"/>
              </a:rPr>
              <a:t> </a:t>
            </a:r>
            <a:r>
              <a:rPr lang="en-GB" sz="1800" b="1" dirty="0">
                <a:solidFill>
                  <a:srgbClr val="FFC000"/>
                </a:solidFill>
                <a:effectLst/>
                <a:latin typeface="CMR10"/>
              </a:rPr>
              <a:t>uncertainty</a:t>
            </a:r>
            <a:r>
              <a:rPr lang="en-GB" sz="1800" dirty="0">
                <a:effectLst/>
                <a:latin typeface="CMR10"/>
              </a:rPr>
              <a:t> in data</a:t>
            </a:r>
          </a:p>
          <a:p>
            <a:endParaRPr lang="en-GB" sz="1800" dirty="0">
              <a:latin typeface="CMR10"/>
            </a:endParaRPr>
          </a:p>
          <a:p>
            <a:r>
              <a:rPr lang="en-GB" sz="2400" dirty="0">
                <a:effectLst/>
                <a:latin typeface="CMR10"/>
              </a:rPr>
              <a:t>Classification models that make use of </a:t>
            </a:r>
            <a:r>
              <a:rPr lang="en-GB" sz="2400" i="1" dirty="0">
                <a:effectLst/>
                <a:latin typeface="CMR10"/>
              </a:rPr>
              <a:t>probability</a:t>
            </a:r>
            <a:r>
              <a:rPr lang="en-GB" sz="2400" dirty="0">
                <a:effectLst/>
                <a:latin typeface="CMR10"/>
              </a:rPr>
              <a:t> are known as </a:t>
            </a:r>
            <a:r>
              <a:rPr lang="en-GB" sz="2400" b="1" dirty="0">
                <a:solidFill>
                  <a:srgbClr val="FF0000"/>
                </a:solidFill>
                <a:effectLst/>
                <a:latin typeface="CMBX10"/>
              </a:rPr>
              <a:t>probabilistic classification model</a:t>
            </a:r>
            <a:endParaRPr lang="en-GB" sz="2400" b="1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13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55F03-F1F8-BB04-4F74-28F399EB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4FA5-B4AB-EB5D-0A5C-359CDF27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400" b="0" dirty="0"/>
              <a:t>Bayesian Classifiers</a:t>
            </a:r>
            <a:br>
              <a:rPr lang="en-US" altLang="en-US" sz="2400" b="0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13C10-41A9-6377-3086-D446B209A71B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GB" sz="2400" b="1" dirty="0">
                    <a:effectLst/>
                    <a:latin typeface="CMR10"/>
                  </a:rPr>
                  <a:t>Introduction to probability</a:t>
                </a:r>
              </a:p>
              <a:p>
                <a:endParaRPr lang="en-GB" sz="2400" dirty="0">
                  <a:effectLst/>
                  <a:latin typeface="CMR10"/>
                </a:endParaRPr>
              </a:p>
              <a:p>
                <a:r>
                  <a:rPr lang="en-GB" sz="2400" dirty="0">
                    <a:effectLst/>
                    <a:latin typeface="CMR10"/>
                  </a:rPr>
                  <a:t>Consider a </a:t>
                </a:r>
                <a:r>
                  <a:rPr lang="en-GB" sz="240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CMR10"/>
                  </a:rPr>
                  <a:t>variable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  <a:effectLst/>
                    <a:latin typeface="CMR10"/>
                  </a:rPr>
                  <a:t>,</a:t>
                </a:r>
                <a:r>
                  <a:rPr lang="en-GB" sz="2400" dirty="0">
                    <a:solidFill>
                      <a:srgbClr val="FF0000"/>
                    </a:solidFill>
                    <a:effectLst/>
                    <a:latin typeface="CMR10"/>
                  </a:rPr>
                  <a:t> </a:t>
                </a:r>
                <a:r>
                  <a:rPr lang="en-GB" sz="2400" dirty="0">
                    <a:effectLst/>
                    <a:latin typeface="CMR10"/>
                  </a:rPr>
                  <a:t>which can take any discrete value from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dirty="0">
                  <a:latin typeface="CMR1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400" dirty="0">
                    <a:effectLst/>
                    <a:latin typeface="CMMI10"/>
                  </a:rPr>
                  <a:t> </a:t>
                </a:r>
                <a:r>
                  <a:rPr lang="en-GB" sz="2400" dirty="0">
                    <a:effectLst/>
                    <a:latin typeface="CMR10"/>
                  </a:rPr>
                  <a:t>has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>
                    <a:effectLst/>
                    <a:latin typeface="CMMI8"/>
                  </a:rPr>
                  <a:t> </a:t>
                </a:r>
                <a:r>
                  <a:rPr lang="en-GB" sz="2400" dirty="0">
                    <a:effectLst/>
                    <a:latin typeface="CMR1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>
                    <a:effectLst/>
                    <a:latin typeface="CMMI8"/>
                  </a:rPr>
                  <a:t> </a:t>
                </a:r>
                <a:r>
                  <a:rPr lang="en-GB" sz="2400" dirty="0">
                    <a:effectLst/>
                    <a:latin typeface="CMR10"/>
                  </a:rPr>
                  <a:t>data objects </a:t>
                </a:r>
                <a:endParaRPr lang="en-GB" sz="2400" dirty="0">
                  <a:effectLst/>
                  <a:latin typeface="CMR10"/>
                  <a:sym typeface="Wingdings" pitchFamily="2" charset="2"/>
                </a:endParaRPr>
              </a:p>
              <a:p>
                <a:r>
                  <a:rPr lang="en-GB" sz="2400" dirty="0">
                    <a:effectLst/>
                    <a:latin typeface="CMR10"/>
                    <a:sym typeface="Wingdings" pitchFamily="2" charset="2"/>
                  </a:rPr>
                  <a:t>Relative frequency of event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    is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2600" dirty="0"/>
                  <a:t>    </a:t>
                </a:r>
                <a:r>
                  <a:rPr lang="en-GB" sz="2400" dirty="0"/>
                  <a:t>where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/>
              </a:p>
              <a:p>
                <a:endParaRPr lang="en-GB" sz="2400" b="1" dirty="0">
                  <a:solidFill>
                    <a:srgbClr val="FF0000"/>
                  </a:solidFill>
                  <a:latin typeface="CMR10"/>
                </a:endParaRPr>
              </a:p>
              <a:p>
                <a:r>
                  <a:rPr lang="en-GB" sz="2400" dirty="0">
                    <a:latin typeface="CMR10"/>
                  </a:rPr>
                  <a:t>T</a:t>
                </a:r>
                <a:r>
                  <a:rPr lang="en-GB" sz="2400" dirty="0">
                    <a:effectLst/>
                    <a:latin typeface="CMR10"/>
                  </a:rPr>
                  <a:t>he </a:t>
                </a:r>
                <a:r>
                  <a:rPr lang="en-GB" sz="2400" b="1" dirty="0">
                    <a:solidFill>
                      <a:srgbClr val="FF0000"/>
                    </a:solidFill>
                    <a:effectLst/>
                    <a:latin typeface="CMBX10"/>
                  </a:rPr>
                  <a:t>probability</a:t>
                </a:r>
                <a:r>
                  <a:rPr lang="en-GB" sz="2400" dirty="0">
                    <a:effectLst/>
                    <a:latin typeface="CMBX10"/>
                  </a:rPr>
                  <a:t> </a:t>
                </a:r>
                <a:r>
                  <a:rPr lang="en-GB" sz="2400" dirty="0">
                    <a:effectLst/>
                    <a:latin typeface="CMR10"/>
                  </a:rPr>
                  <a:t>of an event </a:t>
                </a:r>
                <a:r>
                  <a:rPr lang="en-GB" sz="2400" dirty="0">
                    <a:effectLst/>
                    <a:latin typeface="CMMI10"/>
                  </a:rPr>
                  <a:t>e</a:t>
                </a:r>
                <a:r>
                  <a:rPr lang="en-GB" sz="2400" dirty="0">
                    <a:effectLst/>
                    <a:latin typeface="CMR10"/>
                  </a:rPr>
                  <a:t>, e.g.,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effectLst/>
                    <a:latin typeface="CMR10"/>
                  </a:rPr>
                  <a:t>, measures how likely it is for the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>
                    <a:effectLst/>
                    <a:latin typeface="CMMI10"/>
                  </a:rPr>
                  <a:t> </a:t>
                </a:r>
                <a:r>
                  <a:rPr lang="en-GB" sz="2400" dirty="0">
                    <a:effectLst/>
                    <a:latin typeface="CMR10"/>
                  </a:rPr>
                  <a:t>to occur </a:t>
                </a:r>
                <a:endParaRPr lang="en-GB" sz="2400" dirty="0"/>
              </a:p>
              <a:p>
                <a:r>
                  <a:rPr lang="en-GB" sz="2400" dirty="0">
                    <a:latin typeface="CMR10"/>
                  </a:rPr>
                  <a:t>A</a:t>
                </a:r>
                <a:r>
                  <a:rPr lang="en-GB" sz="2400" dirty="0">
                    <a:effectLst/>
                    <a:latin typeface="CMR10"/>
                  </a:rPr>
                  <a:t> probability is always a number between 0 and 1 </a:t>
                </a:r>
                <a:endParaRPr lang="en-GB" sz="2400" dirty="0"/>
              </a:p>
              <a:p>
                <a:r>
                  <a:rPr lang="en-GB" sz="2400" dirty="0">
                    <a:effectLst/>
                    <a:latin typeface="CMR10"/>
                  </a:rPr>
                  <a:t>The </a:t>
                </a:r>
                <a:r>
                  <a:rPr lang="en-GB" sz="2400" dirty="0">
                    <a:solidFill>
                      <a:schemeClr val="accent4"/>
                    </a:solidFill>
                    <a:effectLst/>
                    <a:latin typeface="CMR10"/>
                  </a:rPr>
                  <a:t>sum of probability </a:t>
                </a:r>
                <a:r>
                  <a:rPr lang="en-GB" sz="2400" dirty="0">
                    <a:effectLst/>
                    <a:latin typeface="CMR10"/>
                  </a:rPr>
                  <a:t>values of all possible events (outcomes of a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400" dirty="0">
                    <a:effectLst/>
                    <a:latin typeface="CMMI10"/>
                  </a:rPr>
                  <a:t>) </a:t>
                </a:r>
                <a:r>
                  <a:rPr lang="en-GB" sz="2400" dirty="0">
                    <a:effectLst/>
                    <a:latin typeface="CMR10"/>
                  </a:rPr>
                  <a:t>is </a:t>
                </a:r>
                <a:r>
                  <a:rPr lang="en-GB" sz="2400" dirty="0">
                    <a:solidFill>
                      <a:srgbClr val="2A8487"/>
                    </a:solidFill>
                    <a:effectLst/>
                    <a:latin typeface="CMR10"/>
                  </a:rPr>
                  <a:t>equal to 1 </a:t>
                </a:r>
                <a:endParaRPr lang="en-GB" sz="2400" dirty="0">
                  <a:solidFill>
                    <a:srgbClr val="2A8487"/>
                  </a:solidFill>
                </a:endParaRPr>
              </a:p>
              <a:p>
                <a:r>
                  <a:rPr lang="en-GB" sz="2400" dirty="0">
                    <a:effectLst/>
                    <a:latin typeface="CMR10"/>
                  </a:rPr>
                  <a:t>Variables that have probabilities associated with each possible outcome (values) are known as </a:t>
                </a:r>
                <a:r>
                  <a:rPr lang="en-GB" sz="2400" dirty="0">
                    <a:solidFill>
                      <a:srgbClr val="FF0000"/>
                    </a:solidFill>
                    <a:effectLst/>
                    <a:latin typeface="CMBX10"/>
                  </a:rPr>
                  <a:t>random variables </a:t>
                </a:r>
                <a:endParaRPr lang="en-GB" sz="2400" dirty="0">
                  <a:solidFill>
                    <a:srgbClr val="FF0000"/>
                  </a:solidFill>
                </a:endParaRPr>
              </a:p>
              <a:p>
                <a:endParaRPr lang="en-GB" sz="2400" b="1" dirty="0">
                  <a:solidFill>
                    <a:srgbClr val="FF0000"/>
                  </a:solidFill>
                </a:endParaRPr>
              </a:p>
              <a:p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13C10-41A9-6377-3086-D446B209A7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13"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283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4462-A694-A35E-F0CA-B2CFE4E1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5A23-9ABF-10FB-6AC7-1EB97FFD364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GB" sz="2400" b="1" dirty="0">
                    <a:effectLst/>
                    <a:latin typeface="CMR10"/>
                  </a:rPr>
                  <a:t>Bayesian Theorem</a:t>
                </a:r>
              </a:p>
              <a:p>
                <a:endParaRPr lang="en-GB" sz="2400" dirty="0">
                  <a:effectLst/>
                  <a:latin typeface="CMR1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>
                    <a:latin typeface="CMR10"/>
                  </a:rPr>
                  <a:t>denote the </a:t>
                </a:r>
                <a:r>
                  <a:rPr lang="en-GB" sz="2400" b="1" dirty="0">
                    <a:solidFill>
                      <a:srgbClr val="FF0000"/>
                    </a:solidFill>
                    <a:latin typeface="CMR10"/>
                  </a:rPr>
                  <a:t>conditional probability </a:t>
                </a:r>
                <a:r>
                  <a:rPr lang="en-GB" sz="2400" dirty="0">
                    <a:latin typeface="CMR10"/>
                  </a:rPr>
                  <a:t>of observing the random variable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GB" sz="2400" dirty="0">
                    <a:latin typeface="CMR10"/>
                  </a:rPr>
                  <a:t> whenever the random variable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400" dirty="0">
                    <a:latin typeface="CMR10"/>
                  </a:rPr>
                  <a:t> takes a particular value</a:t>
                </a:r>
              </a:p>
              <a:p>
                <a:endParaRPr lang="en-US" sz="2400" b="0" dirty="0">
                  <a:latin typeface="CMR10"/>
                </a:endParaRPr>
              </a:p>
              <a:p>
                <a:r>
                  <a:rPr lang="en-GB" sz="2400" b="1" dirty="0">
                    <a:solidFill>
                      <a:srgbClr val="FF0000"/>
                    </a:solidFill>
                  </a:rPr>
                  <a:t>Bayes theorem </a:t>
                </a:r>
                <a:r>
                  <a:rPr lang="en-GB" sz="2400" dirty="0"/>
                  <a:t>provides a relationship between the conditional probabilities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GB" sz="2400" dirty="0"/>
              </a:p>
              <a:p>
                <a:endParaRPr lang="en-GB" sz="2400" b="1" dirty="0">
                  <a:solidFill>
                    <a:srgbClr val="FF0000"/>
                  </a:solidFill>
                  <a:latin typeface="CMR1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e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r>
                                <a:rPr lang="en-US" sz="3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r>
                                <a:rPr lang="en-US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3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p>
                            <m:e>
                              <m:r>
                                <a:rPr lang="en-US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en-US" sz="3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6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36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3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3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sz="3600" b="1" dirty="0">
                  <a:solidFill>
                    <a:srgbClr val="FF0000"/>
                  </a:solidFill>
                  <a:latin typeface="CMR10"/>
                </a:endParaRPr>
              </a:p>
              <a:p>
                <a:endParaRPr lang="en-GB" sz="2400" b="1" dirty="0">
                  <a:solidFill>
                    <a:srgbClr val="FF0000"/>
                  </a:solidFill>
                </a:endParaRPr>
              </a:p>
              <a:p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965A23-9ABF-10FB-6AC7-1EB97FFD36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680" t="-2204" b="-20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201074D-1365-923E-57C6-00C6A636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400" b="0" dirty="0"/>
              <a:t>Bayesian Classifiers</a:t>
            </a:r>
            <a:br>
              <a:rPr lang="en-US" altLang="en-US" sz="2400" b="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991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876B9-EC13-3902-F170-757A197F2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F8447-F448-98BF-075D-847A7A4E3C96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GB" sz="2400" b="1" dirty="0">
                    <a:effectLst/>
                    <a:latin typeface="CMR10"/>
                  </a:rPr>
                  <a:t>Using Bayes Theorem for Classification</a:t>
                </a:r>
                <a:endParaRPr lang="en-GB" sz="2400" dirty="0">
                  <a:effectLst/>
                  <a:latin typeface="CMR10"/>
                </a:endParaRPr>
              </a:p>
              <a:p>
                <a:r>
                  <a:rPr lang="en-US" sz="2400" b="0" dirty="0">
                    <a:latin typeface="CMR10"/>
                  </a:rPr>
                  <a:t>For the purpose of </a:t>
                </a:r>
                <a:r>
                  <a:rPr lang="en-US" sz="2400" b="0" dirty="0">
                    <a:solidFill>
                      <a:schemeClr val="accent2"/>
                    </a:solidFill>
                    <a:latin typeface="CMR10"/>
                  </a:rPr>
                  <a:t>classification</a:t>
                </a:r>
                <a:r>
                  <a:rPr lang="en-US" sz="2400" b="0" dirty="0">
                    <a:latin typeface="CMR10"/>
                  </a:rPr>
                  <a:t>, we are interested in computing the probability of observing a </a:t>
                </a:r>
                <a:r>
                  <a:rPr lang="en-US" sz="2400" b="0" i="1" dirty="0">
                    <a:latin typeface="CMR10"/>
                  </a:rPr>
                  <a:t>c</a:t>
                </a:r>
                <a:r>
                  <a:rPr lang="en-US" sz="2400" b="0" i="1" u="sng" dirty="0">
                    <a:latin typeface="CMR10"/>
                  </a:rPr>
                  <a:t>lass label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0" dirty="0">
                    <a:latin typeface="CMR10"/>
                  </a:rPr>
                  <a:t> for a data instance given its </a:t>
                </a:r>
                <a:r>
                  <a:rPr lang="en-US" sz="2400" b="0" i="1" u="sng" dirty="0">
                    <a:latin typeface="CMR10"/>
                  </a:rPr>
                  <a:t>set of attribute</a:t>
                </a:r>
                <a:r>
                  <a:rPr lang="en-US" sz="2400" b="0" u="sng" dirty="0">
                    <a:latin typeface="CMR1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>
                  <a:latin typeface="CMR1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2400" dirty="0"/>
                  <a:t>is the </a:t>
                </a:r>
                <a:r>
                  <a:rPr lang="en-GB" sz="2400" dirty="0">
                    <a:solidFill>
                      <a:srgbClr val="0070C0"/>
                    </a:solidFill>
                  </a:rPr>
                  <a:t>posterior probability</a:t>
                </a:r>
              </a:p>
              <a:p>
                <a:endParaRPr lang="en-GB" sz="2400" b="1" dirty="0">
                  <a:solidFill>
                    <a:srgbClr val="FF0000"/>
                  </a:solidFill>
                  <a:latin typeface="CMR1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6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3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  <a:latin typeface="CMR10"/>
                </a:endParaRPr>
              </a:p>
              <a:p>
                <a:r>
                  <a:rPr lang="en-GB" sz="2400" dirty="0">
                    <a:solidFill>
                      <a:schemeClr val="tx1"/>
                    </a:solidFill>
                  </a:rPr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</a:rPr>
                  <a:t>is the </a:t>
                </a:r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</a:rPr>
                  <a:t>class-conditional probability </a:t>
                </a:r>
                <a:r>
                  <a:rPr lang="en-GB" sz="2400" dirty="0">
                    <a:solidFill>
                      <a:schemeClr val="tx1"/>
                    </a:solidFill>
                  </a:rPr>
                  <a:t>the likelihood of observing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 from the distribution of instances belonging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>
                    <a:solidFill>
                      <a:schemeClr val="accent6">
                        <a:lumMod val="75000"/>
                      </a:schemeClr>
                    </a:solidFill>
                  </a:rPr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</a:rPr>
                  <a:t>is the </a:t>
                </a:r>
                <a:r>
                  <a:rPr lang="en-GB" sz="2400" dirty="0">
                    <a:solidFill>
                      <a:schemeClr val="accent2"/>
                    </a:solidFill>
                  </a:rPr>
                  <a:t>prior probability </a:t>
                </a:r>
                <a:r>
                  <a:rPr lang="en-GB" sz="2400" dirty="0">
                    <a:solidFill>
                      <a:schemeClr val="tx1"/>
                    </a:solidFill>
                  </a:rPr>
                  <a:t>(prior beliefs about the distribution of class labels) [expert knowledge or distribution]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solidFill>
                      <a:schemeClr val="accent2"/>
                    </a:solidFill>
                  </a:rPr>
                  <a:t> </a:t>
                </a:r>
                <a:r>
                  <a:rPr lang="en-GB" sz="2400" dirty="0">
                    <a:solidFill>
                      <a:schemeClr val="tx1"/>
                    </a:solidFill>
                  </a:rPr>
                  <a:t>can be computed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F8447-F448-98BF-075D-847A7A4E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  <a:blipFill>
                <a:blip r:embed="rId2"/>
                <a:stretch>
                  <a:fillRect l="-227" t="-127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7E99223-ED56-BBB6-2EF4-54632AAA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400" b="0" dirty="0"/>
              <a:t>Bayesian Classifiers</a:t>
            </a:r>
            <a:br>
              <a:rPr lang="en-US" altLang="en-US" sz="2400" b="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93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A25B4-9C4B-DD84-294B-9B485E8B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FBA2A-E51E-C5CB-F5BA-E486A47D300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GB" sz="2400" b="1" dirty="0">
                    <a:effectLst/>
                    <a:latin typeface="CMR10"/>
                  </a:rPr>
                  <a:t>NaÏve Bayes Assumption for Classification</a:t>
                </a:r>
                <a:endParaRPr lang="en-GB" sz="2400" dirty="0">
                  <a:effectLst/>
                  <a:latin typeface="CMR10"/>
                </a:endParaRPr>
              </a:p>
              <a:p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  <a:latin typeface="CMR10"/>
                  </a:rPr>
                  <a:t>Naïve Bayes classifier </a:t>
                </a:r>
                <a:r>
                  <a:rPr lang="en-US" sz="2400" dirty="0">
                    <a:latin typeface="CMR10"/>
                  </a:rPr>
                  <a:t>assumes that the class-conditional probability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MR10"/>
                  </a:rPr>
                  <a:t>of all attributes x can be factored as a product of class-conditional probabilities</a:t>
                </a: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dirty="0">
                  <a:solidFill>
                    <a:srgbClr val="0070C0"/>
                  </a:solidFill>
                </a:endParaRPr>
              </a:p>
              <a:p>
                <a:endParaRPr lang="en-GB" sz="2400" b="1" dirty="0">
                  <a:solidFill>
                    <a:srgbClr val="FF0000"/>
                  </a:solidFill>
                  <a:latin typeface="CMR1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sz="36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36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  <a:latin typeface="CMR10"/>
                </a:endParaRPr>
              </a:p>
              <a:p>
                <a:r>
                  <a:rPr lang="en-GB" sz="2400" dirty="0">
                    <a:solidFill>
                      <a:schemeClr val="tx1"/>
                    </a:solidFill>
                  </a:rPr>
                  <a:t>Where </a:t>
                </a:r>
                <a:r>
                  <a:rPr lang="en-GB" sz="2400" dirty="0">
                    <a:effectLst/>
                    <a:latin typeface="CMR10"/>
                  </a:rPr>
                  <a:t>data instance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400" dirty="0">
                    <a:effectLst/>
                    <a:latin typeface="CMR10"/>
                  </a:rPr>
                  <a:t>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GB" sz="2400" dirty="0">
                  <a:solidFill>
                    <a:schemeClr val="tx1"/>
                  </a:solidFill>
                </a:endParaRPr>
              </a:p>
              <a:p>
                <a:endParaRPr lang="en-GB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GB" sz="2800" dirty="0">
                    <a:effectLst/>
                    <a:latin typeface="CMR10"/>
                  </a:rPr>
                  <a:t>The basic assumption behind the previous equation is that the attribute values</a:t>
                </a:r>
              </a:p>
              <a:p>
                <a:pPr algn="ctr"/>
                <a:r>
                  <a:rPr lang="en-GB" sz="2800" dirty="0">
                    <a:effectLst/>
                    <a:latin typeface="CMR1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800" dirty="0">
                    <a:effectLst/>
                    <a:latin typeface="CMMI8"/>
                  </a:rPr>
                  <a:t> </a:t>
                </a:r>
                <a:r>
                  <a:rPr lang="en-GB" sz="2800" dirty="0">
                    <a:effectLst/>
                    <a:latin typeface="CMR10"/>
                  </a:rPr>
                  <a:t>are </a:t>
                </a:r>
                <a:r>
                  <a:rPr lang="en-GB" sz="2800" dirty="0">
                    <a:solidFill>
                      <a:srgbClr val="00B0F0"/>
                    </a:solidFill>
                    <a:effectLst/>
                    <a:latin typeface="CMBX10"/>
                  </a:rPr>
                  <a:t>conditionally independent </a:t>
                </a:r>
                <a:endParaRPr lang="en-GB" sz="2800" dirty="0">
                  <a:solidFill>
                    <a:srgbClr val="00B0F0"/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DFBA2A-E51E-C5CB-F5BA-E486A47D3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  <a:blipFill>
                <a:blip r:embed="rId2"/>
                <a:stretch>
                  <a:fillRect l="-340" t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77895C7-27CE-13C7-869F-945E9C4E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400" b="0" dirty="0"/>
              <a:t>Bayesian Classifiers</a:t>
            </a:r>
            <a:br>
              <a:rPr lang="en-US" altLang="en-US" sz="2400" b="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43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978BF-1615-7717-669D-E1C537CF4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FD030-C083-07FD-E1F7-CDB2C2A4F85D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</p:spPr>
            <p:txBody>
              <a:bodyPr>
                <a:normAutofit/>
              </a:bodyPr>
              <a:lstStyle/>
              <a:p>
                <a:r>
                  <a:rPr lang="en-GB" sz="2400" b="1" dirty="0">
                    <a:effectLst/>
                    <a:latin typeface="CMR10"/>
                  </a:rPr>
                  <a:t>NaÏve Bayes Assumption for Classification</a:t>
                </a:r>
                <a:endParaRPr lang="en-GB" sz="2400" dirty="0">
                  <a:effectLst/>
                  <a:latin typeface="CMR1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MR10"/>
                  </a:rPr>
                  <a:t>The </a:t>
                </a:r>
                <a:r>
                  <a:rPr lang="en-GB" sz="2400" dirty="0" err="1">
                    <a:solidFill>
                      <a:schemeClr val="tx1"/>
                    </a:solidFill>
                    <a:effectLst/>
                    <a:latin typeface="CMR10"/>
                  </a:rPr>
                  <a:t>NaÏve</a:t>
                </a:r>
                <a:r>
                  <a:rPr lang="en-GB" sz="2400" dirty="0">
                    <a:solidFill>
                      <a:schemeClr val="tx1"/>
                    </a:solidFill>
                    <a:effectLst/>
                    <a:latin typeface="CMR1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CMR10"/>
                  </a:rPr>
                  <a:t>Bayes classifier computes the posterior probability for a test instance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MR10"/>
                  </a:rPr>
                  <a:t> by using the following equation</a:t>
                </a:r>
                <a:endParaRPr lang="en-GB" sz="2400" dirty="0">
                  <a:solidFill>
                    <a:schemeClr val="tx1"/>
                  </a:solidFill>
                  <a:latin typeface="CMR1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6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36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sz="3600" dirty="0">
                  <a:solidFill>
                    <a:srgbClr val="FF0000"/>
                  </a:solidFill>
                  <a:latin typeface="CMR10"/>
                </a:endParaRPr>
              </a:p>
              <a:p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FD030-C083-07FD-E1F7-CDB2C2A4F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44500" y="1463039"/>
                <a:ext cx="11210543" cy="4964351"/>
              </a:xfrm>
              <a:blipFill>
                <a:blip r:embed="rId2"/>
                <a:stretch>
                  <a:fillRect l="-906" t="-639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299F06B-0C20-AB4B-28CA-0C644888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400" b="0" dirty="0"/>
              <a:t>Bayesian Classifiers</a:t>
            </a:r>
            <a:br>
              <a:rPr lang="en-US" altLang="en-US" sz="2400" b="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22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>
            <a:extLst>
              <a:ext uri="{FF2B5EF4-FFF2-40B4-BE49-F238E27FC236}">
                <a16:creationId xmlns:a16="http://schemas.microsoft.com/office/drawing/2014/main" id="{31FE5F76-0189-4571-9D7B-DC99E8170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Classification Techniques</a:t>
            </a:r>
          </a:p>
        </p:txBody>
      </p:sp>
      <p:sp>
        <p:nvSpPr>
          <p:cNvPr id="10242" name="Rectangle 5">
            <a:extLst>
              <a:ext uri="{FF2B5EF4-FFF2-40B4-BE49-F238E27FC236}">
                <a16:creationId xmlns:a16="http://schemas.microsoft.com/office/drawing/2014/main" id="{CD4B3303-47A0-4367-91DB-339D26A43A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4501" y="1440180"/>
            <a:ext cx="11210543" cy="39776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Base Classifiers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altLang="en-US" sz="2400" dirty="0">
                <a:ea typeface="ＭＳ Ｐゴシック" panose="020B0600070205080204" pitchFamily="34" charset="-128"/>
              </a:rPr>
              <a:t>Decision Tree based Methods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altLang="en-US" sz="2400" dirty="0">
                <a:ea typeface="ＭＳ Ｐゴシック" panose="020B0600070205080204" pitchFamily="34" charset="-128"/>
              </a:rPr>
              <a:t>Nearest-neighbor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altLang="en-US" sz="2400" dirty="0">
                <a:ea typeface="ＭＳ Ｐゴシック" panose="020B0600070205080204" pitchFamily="34" charset="-128"/>
              </a:rPr>
              <a:t>Naïve Bayes and Bayesian Belief Networks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altLang="en-US" sz="2400" dirty="0">
                <a:ea typeface="ＭＳ Ｐゴシック" panose="020B0600070205080204" pitchFamily="34" charset="-128"/>
              </a:rPr>
              <a:t>Support Vector Machines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altLang="en-US" sz="2400" dirty="0">
                <a:ea typeface="ＭＳ Ｐゴシック" panose="020B0600070205080204" pitchFamily="34" charset="-128"/>
              </a:rPr>
              <a:t>Neural Networks, Deep Neural Nets</a:t>
            </a:r>
          </a:p>
          <a:p>
            <a:pPr lvl="1">
              <a:lnSpc>
                <a:spcPct val="90000"/>
              </a:lnSpc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Ensemble Classifiers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Boosting, Bagging, Random Forests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5800" y="1447800"/>
                <a:ext cx="6553200" cy="510540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defRPr/>
                </a:pPr>
                <a:r>
                  <a:rPr lang="en-US" sz="2800" dirty="0">
                    <a:cs typeface="+mj-cs"/>
                  </a:rPr>
                  <a:t>Using Bayes Theorem for Classification</a:t>
                </a:r>
              </a:p>
              <a:p>
                <a:pPr>
                  <a:defRPr/>
                </a:pPr>
                <a:endParaRPr lang="en-US" altLang="en-US" sz="2800" dirty="0">
                  <a:ea typeface="ＭＳ Ｐゴシック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altLang="en-US" sz="2200" dirty="0">
                    <a:ea typeface="ＭＳ Ｐゴシック" pitchFamily="34" charset="-128"/>
                  </a:rPr>
                  <a:t>Consider each </a:t>
                </a:r>
                <a:r>
                  <a:rPr lang="en-US" altLang="en-US" sz="2200" dirty="0">
                    <a:solidFill>
                      <a:srgbClr val="FFC000"/>
                    </a:solidFill>
                    <a:ea typeface="ＭＳ Ｐゴシック" pitchFamily="34" charset="-128"/>
                  </a:rPr>
                  <a:t>attribute</a:t>
                </a:r>
                <a:r>
                  <a:rPr lang="en-US" altLang="en-US" sz="2200" dirty="0">
                    <a:ea typeface="ＭＳ Ｐゴシック" pitchFamily="34" charset="-128"/>
                  </a:rPr>
                  <a:t> and </a:t>
                </a:r>
                <a:r>
                  <a:rPr lang="en-US" altLang="en-US" sz="2200" dirty="0">
                    <a:solidFill>
                      <a:schemeClr val="accent6">
                        <a:lumMod val="75000"/>
                      </a:schemeClr>
                    </a:solidFill>
                    <a:ea typeface="ＭＳ Ｐゴシック" pitchFamily="34" charset="-128"/>
                  </a:rPr>
                  <a:t>class label </a:t>
                </a:r>
                <a:r>
                  <a:rPr lang="en-US" altLang="en-US" sz="2200" dirty="0">
                    <a:ea typeface="ＭＳ Ｐゴシック" pitchFamily="34" charset="-128"/>
                  </a:rPr>
                  <a:t>as </a:t>
                </a:r>
                <a:r>
                  <a:rPr lang="en-US" altLang="en-US" sz="2200" i="1" dirty="0">
                    <a:solidFill>
                      <a:srgbClr val="FF0000"/>
                    </a:solidFill>
                    <a:ea typeface="ＭＳ Ｐゴシック" pitchFamily="34" charset="-128"/>
                  </a:rPr>
                  <a:t>random variables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altLang="en-US" sz="2200" dirty="0">
                    <a:ea typeface="ＭＳ Ｐゴシック" pitchFamily="34" charset="-128"/>
                  </a:rPr>
                  <a:t>Given a record with attributes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dirty="0">
                    <a:ea typeface="ＭＳ Ｐゴシック" pitchFamily="34" charset="-128"/>
                  </a:rPr>
                  <a:t>the goal  is to predict class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en-US" sz="2200" dirty="0">
                  <a:ea typeface="ＭＳ Ｐゴシック" pitchFamily="34" charset="-128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  <a:defRPr/>
                </a:pPr>
                <a:r>
                  <a:rPr lang="en-US" altLang="en-US" sz="2200" dirty="0">
                    <a:ea typeface="ＭＳ Ｐゴシック" pitchFamily="34" charset="-128"/>
                  </a:rPr>
                  <a:t>Specifically, we want to find the value of Y that maximizes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en-US" sz="2400" dirty="0">
                    <a:ea typeface="ＭＳ Ｐゴシック" pitchFamily="34" charset="-128"/>
                  </a:rPr>
                  <a:t>)</a:t>
                </a:r>
              </a:p>
              <a:p>
                <a:pPr>
                  <a:defRPr/>
                </a:pPr>
                <a:endParaRPr lang="en-US" altLang="en-US" sz="2400" dirty="0">
                  <a:ea typeface="ＭＳ Ｐゴシック" pitchFamily="34" charset="-128"/>
                </a:endParaRPr>
              </a:p>
              <a:p>
                <a:pPr algn="ctr">
                  <a:defRPr/>
                </a:pPr>
                <a:r>
                  <a:rPr lang="en-US" altLang="en-US" sz="2400" dirty="0">
                    <a:ea typeface="ＭＳ Ｐゴシック" pitchFamily="34" charset="-128"/>
                  </a:rPr>
                  <a:t>Can we estimate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en-US" sz="2400" dirty="0">
                    <a:ea typeface="ＭＳ Ｐゴシック" pitchFamily="34" charset="-128"/>
                  </a:rPr>
                  <a:t>)</a:t>
                </a:r>
              </a:p>
              <a:p>
                <a:pPr algn="ctr">
                  <a:defRPr/>
                </a:pPr>
                <a:r>
                  <a:rPr lang="en-US" altLang="en-US" sz="2400" dirty="0">
                    <a:ea typeface="ＭＳ Ｐゴシック" pitchFamily="34" charset="-128"/>
                  </a:rPr>
                  <a:t>directly from data?</a:t>
                </a:r>
              </a:p>
            </p:txBody>
          </p:sp>
        </mc:Choice>
        <mc:Fallback xmlns="">
          <p:sp>
            <p:nvSpPr>
              <p:cNvPr id="8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447800"/>
                <a:ext cx="6553200" cy="5105400"/>
              </a:xfrm>
              <a:blipFill>
                <a:blip r:embed="rId3"/>
                <a:stretch>
                  <a:fillRect l="-1741" t="-2736" b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7696200" y="1981200"/>
          <a:ext cx="4221644" cy="429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392168" imgH="5334000" progId="Visio.Drawing.6">
                  <p:embed/>
                </p:oleObj>
              </mc:Choice>
              <mc:Fallback>
                <p:oleObj name="VISIO" r:id="rId4" imgW="4392168" imgH="5334000" progId="Visio.Drawing.6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7696200" y="1981200"/>
                        <a:ext cx="4221644" cy="429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83D94CF9-9D79-7515-7864-7EF4B9BA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400" b="0" dirty="0"/>
              <a:t>Bayesian Classifiers</a:t>
            </a:r>
            <a:br>
              <a:rPr lang="en-US" altLang="en-US" sz="2400" b="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22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5"/>
          <p:cNvGraphicFramePr>
            <a:graphicFrameLocks noChangeAspect="1"/>
          </p:cNvGraphicFramePr>
          <p:nvPr/>
        </p:nvGraphicFramePr>
        <p:xfrm>
          <a:off x="8305800" y="2057400"/>
          <a:ext cx="2971800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92168" imgH="5334000" progId="Visio.Drawing.6">
                  <p:embed/>
                </p:oleObj>
              </mc:Choice>
              <mc:Fallback>
                <p:oleObj name="VISIO" r:id="rId2" imgW="4392168" imgH="5334000" progId="Visio.Drawing.6">
                  <p:embed/>
                  <p:pic>
                    <p:nvPicPr>
                      <p:cNvPr id="2355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8305800" y="2057400"/>
                        <a:ext cx="2971800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4"/>
          <p:cNvGraphicFramePr>
            <a:graphicFrameLocks noChangeAspect="1"/>
          </p:cNvGraphicFramePr>
          <p:nvPr/>
        </p:nvGraphicFramePr>
        <p:xfrm>
          <a:off x="990600" y="1870075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2100" imgH="203200" progId="Equation.3">
                  <p:embed/>
                </p:oleObj>
              </mc:Choice>
              <mc:Fallback>
                <p:oleObj name="Equation" r:id="rId4" imgW="2832100" imgH="203200" progId="Equation.3">
                  <p:embed/>
                  <p:pic>
                    <p:nvPicPr>
                      <p:cNvPr id="2355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70075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88680" y="150336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/>
              <a:t>Given a </a:t>
            </a:r>
            <a:r>
              <a:rPr lang="en-US" sz="1800" b="0" i="1" dirty="0">
                <a:solidFill>
                  <a:srgbClr val="0070C0"/>
                </a:solidFill>
              </a:rPr>
              <a:t>Test Record</a:t>
            </a:r>
            <a:r>
              <a:rPr lang="en-US" sz="1800" b="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/>
              <p:cNvSpPr txBox="1">
                <a:spLocks noChangeArrowheads="1"/>
              </p:cNvSpPr>
              <p:nvPr/>
            </p:nvSpPr>
            <p:spPr bwMode="auto">
              <a:xfrm>
                <a:off x="685800" y="4397049"/>
                <a:ext cx="6172200" cy="1066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>
                <a:lvl1pPr marL="292100" indent="-2921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charset="2"/>
                  <a:buChar char="l"/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800100" indent="-3429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charset="2"/>
                  <a:buChar char="u"/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  <a:defRPr/>
                </a:pPr>
                <a:r>
                  <a:rPr lang="en-US" altLang="en-US" sz="2400" b="0" dirty="0"/>
                  <a:t>We need to estimate</a:t>
                </a:r>
              </a:p>
              <a:p>
                <a:pPr marL="457200" lvl="1" indent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𝑦𝑒𝑠</m:t>
                        </m:r>
                      </m:e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200" b="0" dirty="0"/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𝑛𝑜</m:t>
                        </m:r>
                      </m:e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/>
                  <a:t>	</a:t>
                </a:r>
                <a:endParaRPr lang="en-US" altLang="en-US" sz="2400" b="0" dirty="0"/>
              </a:p>
            </p:txBody>
          </p:sp>
        </mc:Choice>
        <mc:Fallback xmlns="">
          <p:sp>
            <p:nvSpPr>
              <p:cNvPr id="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4397049"/>
                <a:ext cx="6172200" cy="1066800"/>
              </a:xfrm>
              <a:prstGeom prst="rect">
                <a:avLst/>
              </a:prstGeom>
              <a:blipFill>
                <a:blip r:embed="rId6"/>
                <a:stretch>
                  <a:fillRect l="-823" t="-47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7B4164B-3361-661E-276B-30757ACF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63945-A18F-B7D7-75FB-09B714CC5435}"/>
              </a:ext>
            </a:extLst>
          </p:cNvPr>
          <p:cNvSpPr txBox="1"/>
          <p:nvPr/>
        </p:nvSpPr>
        <p:spPr>
          <a:xfrm>
            <a:off x="2160280" y="5678327"/>
            <a:ext cx="3276600" cy="73866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b="0" dirty="0"/>
              <a:t>In the following we will replace </a:t>
            </a:r>
          </a:p>
          <a:p>
            <a:pPr>
              <a:defRPr/>
            </a:pPr>
            <a:r>
              <a:rPr lang="en-US" altLang="en-US" b="0" dirty="0"/>
              <a:t>	y = Yes by Yes, and </a:t>
            </a:r>
          </a:p>
          <a:p>
            <a:pPr lvl="1">
              <a:buFont typeface="Arial" charset="0"/>
              <a:buNone/>
              <a:defRPr/>
            </a:pPr>
            <a:r>
              <a:rPr lang="en-US" altLang="en-US" sz="1400" b="0" dirty="0"/>
              <a:t>	y = No by 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BD828B-40DE-94E1-2AC9-6226523F3A30}"/>
                  </a:ext>
                </a:extLst>
              </p:cNvPr>
              <p:cNvSpPr txBox="1"/>
              <p:nvPr/>
            </p:nvSpPr>
            <p:spPr>
              <a:xfrm>
                <a:off x="788680" y="2751757"/>
                <a:ext cx="4191000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BD828B-40DE-94E1-2AC9-6226523F3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80" y="2751757"/>
                <a:ext cx="4191000" cy="1138260"/>
              </a:xfrm>
              <a:prstGeom prst="rect">
                <a:avLst/>
              </a:prstGeom>
              <a:blipFill>
                <a:blip r:embed="rId7"/>
                <a:stretch>
                  <a:fillRect t="-98901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66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B8210-5FFE-2C9E-4E24-90FD2FE7B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5">
            <a:extLst>
              <a:ext uri="{FF2B5EF4-FFF2-40B4-BE49-F238E27FC236}">
                <a16:creationId xmlns:a16="http://schemas.microsoft.com/office/drawing/2014/main" id="{710C4C10-8E15-6293-F74B-68747BF840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2057400"/>
          <a:ext cx="2971800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92168" imgH="5334000" progId="Visio.Drawing.6">
                  <p:embed/>
                </p:oleObj>
              </mc:Choice>
              <mc:Fallback>
                <p:oleObj name="VISIO" r:id="rId2" imgW="4392168" imgH="5334000" progId="Visio.Drawing.6">
                  <p:embed/>
                  <p:pic>
                    <p:nvPicPr>
                      <p:cNvPr id="23554" name="Object 5">
                        <a:extLst>
                          <a:ext uri="{FF2B5EF4-FFF2-40B4-BE49-F238E27FC236}">
                            <a16:creationId xmlns:a16="http://schemas.microsoft.com/office/drawing/2014/main" id="{710C4C10-8E15-6293-F74B-68747BF840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8305800" y="2057400"/>
                        <a:ext cx="2971800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7AE2CD31-1132-F3F6-2F55-8494B04838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870075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2100" imgH="203200" progId="Equation.3">
                  <p:embed/>
                </p:oleObj>
              </mc:Choice>
              <mc:Fallback>
                <p:oleObj name="Equation" r:id="rId4" imgW="2832100" imgH="203200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7AE2CD31-1132-F3F6-2F55-8494B04838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70075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674FF217-226C-E86D-D523-7C3525249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80" y="150336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/>
              <a:t>Given a </a:t>
            </a:r>
            <a:r>
              <a:rPr lang="en-US" sz="1800" b="0" i="1" dirty="0">
                <a:solidFill>
                  <a:srgbClr val="0070C0"/>
                </a:solidFill>
              </a:rPr>
              <a:t>Test Record</a:t>
            </a:r>
            <a:r>
              <a:rPr lang="en-US" sz="1800" b="0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CC54AB-7212-91FD-7CEC-DBA6B6E6E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92A0F9-78EC-D564-11C2-16EF200F04D4}"/>
                  </a:ext>
                </a:extLst>
              </p:cNvPr>
              <p:cNvSpPr txBox="1"/>
              <p:nvPr/>
            </p:nvSpPr>
            <p:spPr>
              <a:xfrm>
                <a:off x="614403" y="2859870"/>
                <a:ext cx="5435369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  <m:e>
                          <m: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𝑦𝑒𝑠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92A0F9-78EC-D564-11C2-16EF200F0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3" y="2859870"/>
                <a:ext cx="5435369" cy="1138260"/>
              </a:xfrm>
              <a:prstGeom prst="rect">
                <a:avLst/>
              </a:prstGeom>
              <a:blipFill>
                <a:blip r:embed="rId6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3A836C-AD06-ED66-D105-A81C64491444}"/>
                  </a:ext>
                </a:extLst>
              </p:cNvPr>
              <p:cNvSpPr txBox="1"/>
              <p:nvPr/>
            </p:nvSpPr>
            <p:spPr>
              <a:xfrm>
                <a:off x="612226" y="4270538"/>
                <a:ext cx="5435369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  <m:e>
                          <m: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3A836C-AD06-ED66-D105-A81C64491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6" y="4270538"/>
                <a:ext cx="5435369" cy="1138260"/>
              </a:xfrm>
              <a:prstGeom prst="rect">
                <a:avLst/>
              </a:prstGeom>
              <a:blipFill>
                <a:blip r:embed="rId7"/>
                <a:stretch>
                  <a:fillRect t="-101111" b="-15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285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3A93F-F766-A804-6F24-E3E85294F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5">
            <a:extLst>
              <a:ext uri="{FF2B5EF4-FFF2-40B4-BE49-F238E27FC236}">
                <a16:creationId xmlns:a16="http://schemas.microsoft.com/office/drawing/2014/main" id="{01A1EAEB-B356-391A-D59D-321EB151F8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2057400"/>
          <a:ext cx="2971800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92168" imgH="5334000" progId="Visio.Drawing.6">
                  <p:embed/>
                </p:oleObj>
              </mc:Choice>
              <mc:Fallback>
                <p:oleObj name="VISIO" r:id="rId2" imgW="4392168" imgH="5334000" progId="Visio.Drawing.6">
                  <p:embed/>
                  <p:pic>
                    <p:nvPicPr>
                      <p:cNvPr id="23554" name="Object 5">
                        <a:extLst>
                          <a:ext uri="{FF2B5EF4-FFF2-40B4-BE49-F238E27FC236}">
                            <a16:creationId xmlns:a16="http://schemas.microsoft.com/office/drawing/2014/main" id="{01A1EAEB-B356-391A-D59D-321EB151F8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8305800" y="2057400"/>
                        <a:ext cx="2971800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FE9C3E06-3986-9AFA-7A61-9D2DC4DD6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870075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2100" imgH="203200" progId="Equation.3">
                  <p:embed/>
                </p:oleObj>
              </mc:Choice>
              <mc:Fallback>
                <p:oleObj name="Equation" r:id="rId4" imgW="2832100" imgH="203200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FE9C3E06-3986-9AFA-7A61-9D2DC4DD68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70075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FF722976-786A-0089-C8CA-37E3CC64D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80" y="150336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/>
              <a:t>Given a </a:t>
            </a:r>
            <a:r>
              <a:rPr lang="en-US" sz="1800" b="0" i="1" dirty="0">
                <a:solidFill>
                  <a:srgbClr val="0070C0"/>
                </a:solidFill>
              </a:rPr>
              <a:t>Test Record</a:t>
            </a:r>
            <a:r>
              <a:rPr lang="en-US" sz="1800" b="0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114201-863A-FE47-6366-7F499DC7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058A91-DDBD-057E-37BB-3B1AE001EA67}"/>
                  </a:ext>
                </a:extLst>
              </p:cNvPr>
              <p:cNvSpPr txBox="1"/>
              <p:nvPr/>
            </p:nvSpPr>
            <p:spPr>
              <a:xfrm>
                <a:off x="19594" y="2921320"/>
                <a:ext cx="54353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=3/10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058A91-DDBD-057E-37BB-3B1AE001E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" y="2921320"/>
                <a:ext cx="5435369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8E9FE3-907B-3841-DD52-28C9A7CB3BF7}"/>
                  </a:ext>
                </a:extLst>
              </p:cNvPr>
              <p:cNvSpPr txBox="1"/>
              <p:nvPr/>
            </p:nvSpPr>
            <p:spPr>
              <a:xfrm>
                <a:off x="-30480" y="3972565"/>
                <a:ext cx="54353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=7/10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8E9FE3-907B-3841-DD52-28C9A7CB3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80" y="3972565"/>
                <a:ext cx="5435369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695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B7E45-792E-EFD7-4DD7-4EA48C487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5">
            <a:extLst>
              <a:ext uri="{FF2B5EF4-FFF2-40B4-BE49-F238E27FC236}">
                <a16:creationId xmlns:a16="http://schemas.microsoft.com/office/drawing/2014/main" id="{1D1D614A-282C-58DC-17A9-7D768490CC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2057400"/>
          <a:ext cx="2971800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92168" imgH="5334000" progId="Visio.Drawing.6">
                  <p:embed/>
                </p:oleObj>
              </mc:Choice>
              <mc:Fallback>
                <p:oleObj name="VISIO" r:id="rId2" imgW="4392168" imgH="5334000" progId="Visio.Drawing.6">
                  <p:embed/>
                  <p:pic>
                    <p:nvPicPr>
                      <p:cNvPr id="23554" name="Object 5">
                        <a:extLst>
                          <a:ext uri="{FF2B5EF4-FFF2-40B4-BE49-F238E27FC236}">
                            <a16:creationId xmlns:a16="http://schemas.microsoft.com/office/drawing/2014/main" id="{1D1D614A-282C-58DC-17A9-7D768490CC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8305800" y="2057400"/>
                        <a:ext cx="2971800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2D2C628C-9155-3369-EC99-7351525C6E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870075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2100" imgH="203200" progId="Equation.3">
                  <p:embed/>
                </p:oleObj>
              </mc:Choice>
              <mc:Fallback>
                <p:oleObj name="Equation" r:id="rId4" imgW="2832100" imgH="203200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2D2C628C-9155-3369-EC99-7351525C6E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70075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2F0E6AF7-F1A9-A8DF-A7F3-D04AFE066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80" y="150336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/>
              <a:t>Given a </a:t>
            </a:r>
            <a:r>
              <a:rPr lang="en-US" sz="1800" b="0" i="1" dirty="0">
                <a:solidFill>
                  <a:srgbClr val="0070C0"/>
                </a:solidFill>
              </a:rPr>
              <a:t>Test Record</a:t>
            </a:r>
            <a:r>
              <a:rPr lang="en-US" sz="1800" b="0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8C8E21-A03A-F0E2-9766-8D0545B45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B4B74-53E4-3E94-0D9A-DF69C976668B}"/>
                  </a:ext>
                </a:extLst>
              </p:cNvPr>
              <p:cNvSpPr txBox="1"/>
              <p:nvPr/>
            </p:nvSpPr>
            <p:spPr>
              <a:xfrm>
                <a:off x="1019680" y="2657426"/>
                <a:ext cx="2281197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B4B74-53E4-3E94-0D9A-DF69C9766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0" y="2657426"/>
                <a:ext cx="2281197" cy="1138260"/>
              </a:xfrm>
              <a:prstGeom prst="rect">
                <a:avLst/>
              </a:prstGeom>
              <a:blipFill>
                <a:blip r:embed="rId6"/>
                <a:stretch>
                  <a:fillRect l="-42222" t="-100000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766C3-2351-955B-3332-FCDE368C5478}"/>
                  </a:ext>
                </a:extLst>
              </p:cNvPr>
              <p:cNvSpPr txBox="1"/>
              <p:nvPr/>
            </p:nvSpPr>
            <p:spPr>
              <a:xfrm>
                <a:off x="929077" y="4457700"/>
                <a:ext cx="2462405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766C3-2351-955B-3332-FCDE368C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77" y="4457700"/>
                <a:ext cx="2462405" cy="1138260"/>
              </a:xfrm>
              <a:prstGeom prst="rect">
                <a:avLst/>
              </a:prstGeom>
              <a:blipFill>
                <a:blip r:embed="rId7"/>
                <a:stretch>
                  <a:fillRect l="-32308" t="-98901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3">
            <a:extLst>
              <a:ext uri="{FF2B5EF4-FFF2-40B4-BE49-F238E27FC236}">
                <a16:creationId xmlns:a16="http://schemas.microsoft.com/office/drawing/2014/main" id="{080C46FA-F0DF-9310-AC40-812E93814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419" y="2590800"/>
            <a:ext cx="4876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lvl="1" indent="0">
              <a:buSzPct val="75000"/>
              <a:buNone/>
              <a:defRPr/>
            </a:pPr>
            <a:r>
              <a:rPr lang="en-US" altLang="en-US" sz="2000" b="0" dirty="0"/>
              <a:t>P(X | Yes) =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P(Refund = No | Yes)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P(Divorced | Yes)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P(Income = 120K | Yes)</a:t>
            </a:r>
          </a:p>
          <a:p>
            <a:pPr lvl="1">
              <a:buSzPct val="75000"/>
              <a:buFont typeface="Arial" charset="0"/>
              <a:buNone/>
              <a:defRPr/>
            </a:pPr>
            <a:endParaRPr lang="en-US" altLang="en-US" sz="2000" b="0" dirty="0"/>
          </a:p>
          <a:p>
            <a:pPr marL="0" lvl="1" indent="0">
              <a:buSzPct val="75000"/>
              <a:buNone/>
              <a:defRPr/>
            </a:pPr>
            <a:r>
              <a:rPr lang="en-US" altLang="en-US" sz="2000" b="0" dirty="0"/>
              <a:t>P(X | No) =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P(Refund = No | No)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P(Divorced | No)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P(Income = 120K | No)</a:t>
            </a:r>
          </a:p>
        </p:txBody>
      </p:sp>
    </p:spTree>
    <p:extLst>
      <p:ext uri="{BB962C8B-B14F-4D97-AF65-F5344CB8AC3E}">
        <p14:creationId xmlns:p14="http://schemas.microsoft.com/office/powerpoint/2010/main" val="5893620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1AAD-474A-75AC-F68F-B1501D713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5">
            <a:extLst>
              <a:ext uri="{FF2B5EF4-FFF2-40B4-BE49-F238E27FC236}">
                <a16:creationId xmlns:a16="http://schemas.microsoft.com/office/drawing/2014/main" id="{5E00C2CA-D10B-8AFE-2E59-A02BA693A5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2057400"/>
          <a:ext cx="2971800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92168" imgH="5334000" progId="Visio.Drawing.6">
                  <p:embed/>
                </p:oleObj>
              </mc:Choice>
              <mc:Fallback>
                <p:oleObj name="VISIO" r:id="rId2" imgW="4392168" imgH="5334000" progId="Visio.Drawing.6">
                  <p:embed/>
                  <p:pic>
                    <p:nvPicPr>
                      <p:cNvPr id="23554" name="Object 5">
                        <a:extLst>
                          <a:ext uri="{FF2B5EF4-FFF2-40B4-BE49-F238E27FC236}">
                            <a16:creationId xmlns:a16="http://schemas.microsoft.com/office/drawing/2014/main" id="{5E00C2CA-D10B-8AFE-2E59-A02BA693A5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8305800" y="2057400"/>
                        <a:ext cx="2971800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AA6FFC3C-2532-D083-33B8-2F8ECD9F3C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870075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2100" imgH="203200" progId="Equation.3">
                  <p:embed/>
                </p:oleObj>
              </mc:Choice>
              <mc:Fallback>
                <p:oleObj name="Equation" r:id="rId4" imgW="2832100" imgH="203200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AA6FFC3C-2532-D083-33B8-2F8ECD9F3C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70075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2F88D51D-9E20-9129-9172-B8BDC8C30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80" y="150336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/>
              <a:t>Given a </a:t>
            </a:r>
            <a:r>
              <a:rPr lang="en-US" sz="1800" b="0" i="1" dirty="0">
                <a:solidFill>
                  <a:srgbClr val="0070C0"/>
                </a:solidFill>
              </a:rPr>
              <a:t>Test Record</a:t>
            </a:r>
            <a:r>
              <a:rPr lang="en-US" sz="1800" b="0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6D24B2-9256-3163-774B-BCF8C97A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1AB1E6-0CF1-97F5-A4D0-FDDFAA22B50B}"/>
                  </a:ext>
                </a:extLst>
              </p:cNvPr>
              <p:cNvSpPr txBox="1"/>
              <p:nvPr/>
            </p:nvSpPr>
            <p:spPr>
              <a:xfrm>
                <a:off x="1019680" y="2657426"/>
                <a:ext cx="2281197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1AB1E6-0CF1-97F5-A4D0-FDDFAA22B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80" y="2657426"/>
                <a:ext cx="2281197" cy="1138260"/>
              </a:xfrm>
              <a:prstGeom prst="rect">
                <a:avLst/>
              </a:prstGeom>
              <a:blipFill>
                <a:blip r:embed="rId6"/>
                <a:stretch>
                  <a:fillRect l="-42222" t="-100000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B4856B-7BB8-B42F-E7F5-3648C2D50A11}"/>
                  </a:ext>
                </a:extLst>
              </p:cNvPr>
              <p:cNvSpPr txBox="1"/>
              <p:nvPr/>
            </p:nvSpPr>
            <p:spPr>
              <a:xfrm>
                <a:off x="929077" y="4457700"/>
                <a:ext cx="2462405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B4856B-7BB8-B42F-E7F5-3648C2D50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77" y="4457700"/>
                <a:ext cx="2462405" cy="1138260"/>
              </a:xfrm>
              <a:prstGeom prst="rect">
                <a:avLst/>
              </a:prstGeom>
              <a:blipFill>
                <a:blip r:embed="rId7"/>
                <a:stretch>
                  <a:fillRect l="-32308" t="-98901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3">
            <a:extLst>
              <a:ext uri="{FF2B5EF4-FFF2-40B4-BE49-F238E27FC236}">
                <a16:creationId xmlns:a16="http://schemas.microsoft.com/office/drawing/2014/main" id="{586D2149-3071-6EA2-51EC-8DE5446C0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6082" y="2590800"/>
            <a:ext cx="4876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lvl="1" indent="0">
              <a:buSzPct val="75000"/>
              <a:buNone/>
              <a:defRPr/>
            </a:pPr>
            <a:r>
              <a:rPr lang="en-US" altLang="en-US" sz="2000" b="0" dirty="0"/>
              <a:t>P(X | Yes) =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P(Refund = No | Yes)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P(Divorced | Yes)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P(Income = 120K | Yes)</a:t>
            </a:r>
          </a:p>
          <a:p>
            <a:pPr lvl="1">
              <a:buSzPct val="75000"/>
              <a:buFont typeface="Arial" charset="0"/>
              <a:buNone/>
              <a:defRPr/>
            </a:pPr>
            <a:endParaRPr lang="en-US" altLang="en-US" sz="2000" b="0" dirty="0"/>
          </a:p>
          <a:p>
            <a:pPr marL="0" lvl="1" indent="0">
              <a:buSzPct val="75000"/>
              <a:buNone/>
              <a:defRPr/>
            </a:pPr>
            <a:r>
              <a:rPr lang="en-US" altLang="en-US" sz="2000" b="0" dirty="0"/>
              <a:t>P(X | No) =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P(Refund = No | No)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P(Divorced | No) x </a:t>
            </a:r>
          </a:p>
          <a:p>
            <a:pPr lvl="1">
              <a:buSzPct val="75000"/>
              <a:buFont typeface="Arial" charset="0"/>
              <a:buNone/>
              <a:defRPr/>
            </a:pPr>
            <a:r>
              <a:rPr lang="en-US" altLang="en-US" sz="2000" b="0" dirty="0"/>
              <a:t>		P(Income = 120K | No)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1D460-E748-9D5A-FACA-4A2C4CB7982F}"/>
              </a:ext>
            </a:extLst>
          </p:cNvPr>
          <p:cNvSpPr/>
          <p:nvPr/>
        </p:nvSpPr>
        <p:spPr>
          <a:xfrm>
            <a:off x="4343400" y="3437927"/>
            <a:ext cx="2667000" cy="32702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5A3589-2705-5052-3E59-9966BC94CA5C}"/>
              </a:ext>
            </a:extLst>
          </p:cNvPr>
          <p:cNvSpPr/>
          <p:nvPr/>
        </p:nvSpPr>
        <p:spPr>
          <a:xfrm>
            <a:off x="4343400" y="3050876"/>
            <a:ext cx="2667000" cy="32702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8AA4E6-17A4-6116-3CE7-89769A53E582}"/>
              </a:ext>
            </a:extLst>
          </p:cNvPr>
          <p:cNvSpPr/>
          <p:nvPr/>
        </p:nvSpPr>
        <p:spPr>
          <a:xfrm>
            <a:off x="4343400" y="4953280"/>
            <a:ext cx="2667000" cy="32702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≈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ADF19-CF08-76CF-50CD-CF0BF1E1E455}"/>
              </a:ext>
            </a:extLst>
          </p:cNvPr>
          <p:cNvSpPr/>
          <p:nvPr/>
        </p:nvSpPr>
        <p:spPr>
          <a:xfrm>
            <a:off x="4343400" y="5337795"/>
            <a:ext cx="2667000" cy="32702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712FD-A6F4-D05A-09BA-F9357544DD85}"/>
              </a:ext>
            </a:extLst>
          </p:cNvPr>
          <p:cNvSpPr/>
          <p:nvPr/>
        </p:nvSpPr>
        <p:spPr>
          <a:xfrm>
            <a:off x="4312057" y="5736515"/>
            <a:ext cx="2667000" cy="32702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8E00CA-FC31-6D68-C584-A5F839E2F74B}"/>
              </a:ext>
            </a:extLst>
          </p:cNvPr>
          <p:cNvSpPr/>
          <p:nvPr/>
        </p:nvSpPr>
        <p:spPr>
          <a:xfrm>
            <a:off x="4348384" y="3818475"/>
            <a:ext cx="2738215" cy="32702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81153D-F481-A5AB-56D7-9EF4E250113A}"/>
              </a:ext>
            </a:extLst>
          </p:cNvPr>
          <p:cNvSpPr/>
          <p:nvPr/>
        </p:nvSpPr>
        <p:spPr>
          <a:xfrm>
            <a:off x="8073764" y="5736515"/>
            <a:ext cx="2365636" cy="327026"/>
          </a:xfrm>
          <a:prstGeom prst="rect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Categorical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3E0B3-1FA6-3D17-D3B7-81F62350C852}"/>
              </a:ext>
            </a:extLst>
          </p:cNvPr>
          <p:cNvSpPr/>
          <p:nvPr/>
        </p:nvSpPr>
        <p:spPr>
          <a:xfrm>
            <a:off x="8111864" y="6182206"/>
            <a:ext cx="2327536" cy="327026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  <a:cs typeface="+mn-cs"/>
              </a:rPr>
              <a:t>ontinuous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434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7FC8-30B2-EDFD-6055-CDD8DD710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5">
            <a:extLst>
              <a:ext uri="{FF2B5EF4-FFF2-40B4-BE49-F238E27FC236}">
                <a16:creationId xmlns:a16="http://schemas.microsoft.com/office/drawing/2014/main" id="{ACE83FC2-8705-3360-04AF-A57424119C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2057400"/>
          <a:ext cx="2971800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92168" imgH="5334000" progId="Visio.Drawing.6">
                  <p:embed/>
                </p:oleObj>
              </mc:Choice>
              <mc:Fallback>
                <p:oleObj name="VISIO" r:id="rId2" imgW="4392168" imgH="5334000" progId="Visio.Drawing.6">
                  <p:embed/>
                  <p:pic>
                    <p:nvPicPr>
                      <p:cNvPr id="23554" name="Object 5">
                        <a:extLst>
                          <a:ext uri="{FF2B5EF4-FFF2-40B4-BE49-F238E27FC236}">
                            <a16:creationId xmlns:a16="http://schemas.microsoft.com/office/drawing/2014/main" id="{ACE83FC2-8705-3360-04AF-A57424119C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8305800" y="2057400"/>
                        <a:ext cx="2971800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5F751874-B4DE-6FC1-CA14-50E01C69D7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870075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2100" imgH="203200" progId="Equation.3">
                  <p:embed/>
                </p:oleObj>
              </mc:Choice>
              <mc:Fallback>
                <p:oleObj name="Equation" r:id="rId4" imgW="2832100" imgH="203200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5F751874-B4DE-6FC1-CA14-50E01C69D7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70075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D5C7FDB8-3E4E-3385-7B50-61681C736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80" y="150336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/>
              <a:t>Given a </a:t>
            </a:r>
            <a:r>
              <a:rPr lang="en-US" sz="1800" b="0" i="1" dirty="0">
                <a:solidFill>
                  <a:srgbClr val="0070C0"/>
                </a:solidFill>
              </a:rPr>
              <a:t>Test Record</a:t>
            </a:r>
            <a:r>
              <a:rPr lang="en-US" sz="1800" b="0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23188E-5D01-3490-EF6F-0594C0B5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D84563-DCD7-A3B0-E431-B351AA50B3CE}"/>
                  </a:ext>
                </a:extLst>
              </p:cNvPr>
              <p:cNvSpPr txBox="1"/>
              <p:nvPr/>
            </p:nvSpPr>
            <p:spPr>
              <a:xfrm>
                <a:off x="763280" y="2897077"/>
                <a:ext cx="6096000" cy="31393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defRPr/>
                </a:pPr>
                <a:r>
                  <a:rPr lang="en-US" sz="2000" b="0" dirty="0">
                    <a:cs typeface="+mn-cs"/>
                  </a:rPr>
                  <a:t>For categorical attributes:</a:t>
                </a:r>
                <a:br>
                  <a:rPr lang="en-US" sz="2000" b="0" dirty="0">
                    <a:cs typeface="+mn-cs"/>
                  </a:rPr>
                </a:br>
                <a:r>
                  <a:rPr lang="en-US" sz="2000" b="0" dirty="0"/>
                  <a:t>  </a:t>
                </a:r>
                <a:br>
                  <a:rPr lang="en-US" sz="2000" b="0" dirty="0"/>
                </a:br>
                <a:r>
                  <a:rPr lang="en-US" sz="2000" b="0" dirty="0"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𝑦𝑒𝑠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b="0" dirty="0">
                    <a:cs typeface="+mn-cs"/>
                  </a:rPr>
                  <a:t> = </a:t>
                </a:r>
                <a:r>
                  <a:rPr lang="en-US" sz="2000" b="0" dirty="0" err="1">
                    <a:cs typeface="+mn-cs"/>
                  </a:rPr>
                  <a:t>n</a:t>
                </a:r>
                <a:r>
                  <a:rPr lang="en-US" sz="2000" b="0" baseline="-25000" dirty="0" err="1">
                    <a:cs typeface="+mn-cs"/>
                  </a:rPr>
                  <a:t>c</a:t>
                </a:r>
                <a:r>
                  <a:rPr lang="en-US" sz="2000" b="0" dirty="0">
                    <a:cs typeface="+mn-cs"/>
                  </a:rPr>
                  <a:t>/ n</a:t>
                </a:r>
                <a:r>
                  <a:rPr lang="en-US" sz="2000" b="0" baseline="-25000" dirty="0">
                    <a:cs typeface="+mn-cs"/>
                  </a:rPr>
                  <a:t> </a:t>
                </a:r>
              </a:p>
              <a:p>
                <a:pPr lvl="1">
                  <a:lnSpc>
                    <a:spcPct val="90000"/>
                  </a:lnSpc>
                  <a:buFont typeface="Arial" charset="0"/>
                  <a:buChar char="–"/>
                  <a:defRPr/>
                </a:pPr>
                <a:endParaRPr lang="en-US" sz="2000" b="0" dirty="0"/>
              </a:p>
              <a:p>
                <a:pPr lvl="1">
                  <a:lnSpc>
                    <a:spcPct val="90000"/>
                  </a:lnSpc>
                  <a:defRPr/>
                </a:pPr>
                <a:r>
                  <a:rPr lang="en-US" sz="2000" b="0" dirty="0"/>
                  <a:t>where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b="0" dirty="0"/>
                  <a:t> is number of instances having attribute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b="0" dirty="0"/>
                  <a:t> and belonging to class y</a:t>
                </a:r>
              </a:p>
              <a:p>
                <a:pPr lvl="1">
                  <a:lnSpc>
                    <a:spcPct val="90000"/>
                  </a:lnSpc>
                  <a:defRPr/>
                </a:pPr>
                <a:endParaRPr lang="en-US" sz="2000" b="0" dirty="0"/>
              </a:p>
              <a:p>
                <a:pPr lvl="1">
                  <a:lnSpc>
                    <a:spcPct val="90000"/>
                  </a:lnSpc>
                  <a:buFont typeface="Arial" charset="0"/>
                  <a:buChar char="–"/>
                  <a:defRPr/>
                </a:pPr>
                <a:r>
                  <a:rPr lang="en-US" sz="2000" b="0" dirty="0"/>
                  <a:t>Examples:</a:t>
                </a:r>
                <a:br>
                  <a:rPr lang="en-US" sz="2000" b="0" dirty="0"/>
                </a:br>
                <a:endParaRPr lang="en-US" sz="2000" b="0" dirty="0"/>
              </a:p>
              <a:p>
                <a:pPr lvl="1">
                  <a:lnSpc>
                    <a:spcPct val="90000"/>
                  </a:lnSpc>
                  <a:buFont typeface="Arial" charset="0"/>
                  <a:buNone/>
                  <a:defRPr/>
                </a:pPr>
                <a:r>
                  <a:rPr lang="en-US" sz="2000" b="0" dirty="0"/>
                  <a:t>	P(Status=</a:t>
                </a:r>
                <a:r>
                  <a:rPr lang="en-US" sz="2000" b="0" dirty="0" err="1"/>
                  <a:t>Married|No</a:t>
                </a:r>
                <a:r>
                  <a:rPr lang="en-US" sz="2000" b="0" dirty="0"/>
                  <a:t>) = 4/7</a:t>
                </a:r>
                <a:br>
                  <a:rPr lang="en-US" sz="2000" b="0" baseline="-25000" dirty="0"/>
                </a:br>
                <a:r>
                  <a:rPr lang="en-US" sz="2000" b="0" baseline="-25000" dirty="0"/>
                  <a:t>	</a:t>
                </a:r>
                <a:r>
                  <a:rPr lang="en-US" sz="2000" b="0" dirty="0"/>
                  <a:t>P(Refund=</a:t>
                </a:r>
                <a:r>
                  <a:rPr lang="en-US" sz="2000" b="0" dirty="0" err="1"/>
                  <a:t>Yes|Yes</a:t>
                </a:r>
                <a:r>
                  <a:rPr lang="en-US" sz="2000" b="0" dirty="0"/>
                  <a:t>) = 0</a:t>
                </a:r>
                <a:endParaRPr lang="en-US" sz="2000" b="0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D84563-DCD7-A3B0-E431-B351AA50B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0" y="2897077"/>
                <a:ext cx="6096000" cy="3139321"/>
              </a:xfrm>
              <a:prstGeom prst="rect">
                <a:avLst/>
              </a:prstGeom>
              <a:blipFill>
                <a:blip r:embed="rId6"/>
                <a:stretch>
                  <a:fillRect l="-1042" t="-2016"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594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48058" y="1447800"/>
            <a:ext cx="11210543" cy="4572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>
                <a:cs typeface="+mn-cs"/>
              </a:rPr>
              <a:t>For continuous attributes: </a:t>
            </a:r>
          </a:p>
          <a:p>
            <a:pPr marL="457200" lvl="1" indent="0">
              <a:buNone/>
              <a:defRPr/>
            </a:pPr>
            <a:r>
              <a:rPr lang="en-US" sz="2000" dirty="0">
                <a:solidFill>
                  <a:srgbClr val="FF0000"/>
                </a:solidFill>
              </a:rPr>
              <a:t>Discretization:</a:t>
            </a:r>
            <a:r>
              <a:rPr lang="en-US" sz="2000" dirty="0"/>
              <a:t> Partition the range into bins:</a:t>
            </a:r>
          </a:p>
          <a:p>
            <a:pPr marL="914400" lvl="2" indent="0">
              <a:buNone/>
              <a:defRPr/>
            </a:pPr>
            <a:r>
              <a:rPr lang="en-US" sz="2000" dirty="0"/>
              <a:t>Replace continuous value with bin value</a:t>
            </a:r>
          </a:p>
          <a:p>
            <a:pPr marL="1371600" lvl="3" indent="0">
              <a:buNone/>
              <a:defRPr/>
            </a:pPr>
            <a:r>
              <a:rPr lang="en-US" sz="2000" dirty="0">
                <a:latin typeface="Times New Roman" charset="0"/>
              </a:rPr>
              <a:t>Attribute changed from continuous to ordinal</a:t>
            </a:r>
          </a:p>
          <a:p>
            <a:pPr marL="457200" lvl="1" indent="0">
              <a:buNone/>
              <a:defRPr/>
            </a:pPr>
            <a:r>
              <a:rPr lang="en-US" sz="2000" dirty="0">
                <a:solidFill>
                  <a:srgbClr val="FF0000"/>
                </a:solidFill>
              </a:rPr>
              <a:t>Probability density estimation:</a:t>
            </a:r>
          </a:p>
          <a:p>
            <a:pPr marL="914400" lvl="2" indent="0">
              <a:buNone/>
              <a:defRPr/>
            </a:pPr>
            <a:r>
              <a:rPr lang="en-US" sz="2000" dirty="0"/>
              <a:t>Assume attribute follows a normal distribution</a:t>
            </a:r>
          </a:p>
          <a:p>
            <a:pPr marL="914400" lvl="2" indent="0">
              <a:buNone/>
              <a:defRPr/>
            </a:pPr>
            <a:r>
              <a:rPr lang="en-US" sz="2000" dirty="0"/>
              <a:t>Use data to estimate parameters of distribution </a:t>
            </a:r>
            <a:br>
              <a:rPr lang="en-US" sz="2000" dirty="0"/>
            </a:br>
            <a:r>
              <a:rPr lang="en-US" sz="2000" dirty="0"/>
              <a:t>   (e.g., mean and standard deviation)</a:t>
            </a:r>
          </a:p>
          <a:p>
            <a:pPr marL="914400" lvl="2" indent="0">
              <a:buNone/>
              <a:defRPr/>
            </a:pPr>
            <a:r>
              <a:rPr lang="en-US" sz="2000" dirty="0"/>
              <a:t>Once probability distribution is known, use it to estimate the conditional probability P(</a:t>
            </a:r>
            <a:r>
              <a:rPr lang="en-US" sz="2000" dirty="0" err="1"/>
              <a:t>X</a:t>
            </a:r>
            <a:r>
              <a:rPr lang="en-US" sz="2000" baseline="-25000" dirty="0" err="1"/>
              <a:t>i</a:t>
            </a:r>
            <a:r>
              <a:rPr lang="en-US" sz="2000" dirty="0" err="1"/>
              <a:t>|Y</a:t>
            </a:r>
            <a:r>
              <a:rPr lang="en-US" sz="20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A0E82F-D576-CCDF-C5D4-D79D7BE5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</p:spPr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A487-B054-80FA-3AA2-68C8E456F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5FB9A2FC-94F5-8E43-A0F3-3B8749919D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870075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32100" imgH="203200" progId="Equation.3">
                  <p:embed/>
                </p:oleObj>
              </mc:Choice>
              <mc:Fallback>
                <p:oleObj name="Equation" r:id="rId2" imgW="2832100" imgH="203200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5FB9A2FC-94F5-8E43-A0F3-3B8749919D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70075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DE78B5F5-BB60-6A3A-7622-4E9C0B4AD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80" y="150336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/>
              <a:t>Given a </a:t>
            </a:r>
            <a:r>
              <a:rPr lang="en-US" sz="1800" b="0" i="1" dirty="0">
                <a:solidFill>
                  <a:srgbClr val="0070C0"/>
                </a:solidFill>
              </a:rPr>
              <a:t>Test Record</a:t>
            </a:r>
            <a:r>
              <a:rPr lang="en-US" sz="1800" b="0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EA635A-10B5-C509-AE96-5FBF8E86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66C439D2-26BB-BCA3-747C-76201D188F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4500" y="2611438"/>
            <a:ext cx="6946900" cy="3636962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50"/>
              </a:spcBef>
              <a:spcAft>
                <a:spcPts val="600"/>
              </a:spcAft>
              <a:defRPr/>
            </a:pPr>
            <a:r>
              <a:rPr lang="en-US" sz="2500" dirty="0"/>
              <a:t>Normal distribution:</a:t>
            </a:r>
          </a:p>
          <a:p>
            <a:pPr lvl="1">
              <a:spcBef>
                <a:spcPts val="150"/>
              </a:spcBef>
              <a:spcAft>
                <a:spcPts val="600"/>
              </a:spcAft>
              <a:buFont typeface="Arial" charset="0"/>
              <a:buChar char="–"/>
              <a:defRPr/>
            </a:pPr>
            <a:endParaRPr lang="en-US" sz="2500" dirty="0"/>
          </a:p>
          <a:p>
            <a:pPr lvl="1">
              <a:spcBef>
                <a:spcPts val="150"/>
              </a:spcBef>
              <a:spcAft>
                <a:spcPts val="600"/>
              </a:spcAft>
              <a:buFont typeface="Arial" charset="0"/>
              <a:buChar char="–"/>
              <a:defRPr/>
            </a:pPr>
            <a:endParaRPr lang="en-US" sz="2500" dirty="0"/>
          </a:p>
          <a:p>
            <a:pPr lvl="1">
              <a:spcBef>
                <a:spcPts val="150"/>
              </a:spcBef>
              <a:spcAft>
                <a:spcPts val="600"/>
              </a:spcAft>
              <a:buFont typeface="Arial" charset="0"/>
              <a:buChar char="–"/>
              <a:defRPr/>
            </a:pPr>
            <a:endParaRPr lang="en-US" sz="2500" dirty="0"/>
          </a:p>
          <a:p>
            <a:pPr lvl="1">
              <a:spcBef>
                <a:spcPts val="150"/>
              </a:spcBef>
              <a:spcAft>
                <a:spcPts val="600"/>
              </a:spcAft>
              <a:buFont typeface="Arial" charset="0"/>
              <a:buChar char="–"/>
              <a:defRPr/>
            </a:pPr>
            <a:r>
              <a:rPr lang="en-US" sz="2500" dirty="0"/>
              <a:t>One for each (</a:t>
            </a:r>
            <a:r>
              <a:rPr lang="en-US" sz="2500" dirty="0" err="1"/>
              <a:t>X</a:t>
            </a:r>
            <a:r>
              <a:rPr lang="en-US" sz="2500" baseline="-25000" dirty="0" err="1"/>
              <a:t>i</a:t>
            </a:r>
            <a:r>
              <a:rPr lang="en-US" sz="2500" dirty="0" err="1"/>
              <a:t>,Y</a:t>
            </a:r>
            <a:r>
              <a:rPr lang="en-US" sz="2500" baseline="-25000" dirty="0" err="1"/>
              <a:t>i</a:t>
            </a:r>
            <a:r>
              <a:rPr lang="en-US" sz="2500" dirty="0"/>
              <a:t>) pair</a:t>
            </a:r>
          </a:p>
          <a:p>
            <a:pPr lvl="1">
              <a:spcBef>
                <a:spcPts val="150"/>
              </a:spcBef>
              <a:spcAft>
                <a:spcPts val="600"/>
              </a:spcAft>
              <a:buFont typeface="Arial" charset="0"/>
              <a:buChar char="–"/>
              <a:defRPr/>
            </a:pPr>
            <a:endParaRPr lang="en-US" sz="2500" dirty="0"/>
          </a:p>
          <a:p>
            <a:pPr>
              <a:spcBef>
                <a:spcPts val="150"/>
              </a:spcBef>
              <a:spcAft>
                <a:spcPts val="600"/>
              </a:spcAft>
              <a:defRPr/>
            </a:pPr>
            <a:r>
              <a:rPr lang="en-US" sz="2500" dirty="0"/>
              <a:t>For (Income, Class=No):</a:t>
            </a:r>
          </a:p>
          <a:p>
            <a:pPr lvl="1">
              <a:spcBef>
                <a:spcPts val="150"/>
              </a:spcBef>
              <a:spcAft>
                <a:spcPts val="600"/>
              </a:spcAft>
              <a:buFont typeface="Arial" charset="0"/>
              <a:buChar char="–"/>
              <a:defRPr/>
            </a:pPr>
            <a:r>
              <a:rPr lang="en-US" sz="2500" dirty="0"/>
              <a:t>If Class=No</a:t>
            </a:r>
          </a:p>
          <a:p>
            <a:pPr marL="342900" lvl="2" indent="0">
              <a:spcBef>
                <a:spcPts val="150"/>
              </a:spcBef>
              <a:spcAft>
                <a:spcPts val="600"/>
              </a:spcAft>
              <a:buNone/>
              <a:defRPr/>
            </a:pPr>
            <a:r>
              <a:rPr lang="en-US" sz="2500" dirty="0"/>
              <a:t>sample mean = 110</a:t>
            </a:r>
          </a:p>
          <a:p>
            <a:pPr marL="342900" lvl="2" indent="0">
              <a:spcBef>
                <a:spcPts val="150"/>
              </a:spcBef>
              <a:spcAft>
                <a:spcPts val="600"/>
              </a:spcAft>
              <a:buNone/>
              <a:defRPr/>
            </a:pPr>
            <a:r>
              <a:rPr lang="en-US" sz="2500" dirty="0"/>
              <a:t>sample variance = 2975</a:t>
            </a:r>
          </a:p>
          <a:p>
            <a:pPr lvl="1">
              <a:buFont typeface="Arial" charset="0"/>
              <a:buNone/>
              <a:defRPr/>
            </a:pPr>
            <a:endParaRPr lang="en-US" sz="2400" dirty="0"/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E6BF71A3-BC4A-12F0-25A5-3FF7DAEDE7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6972" y="2651745"/>
          <a:ext cx="33528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03400" imgH="584200" progId="Equation.3">
                  <p:embed/>
                </p:oleObj>
              </mc:Choice>
              <mc:Fallback>
                <p:oleObj name="Equation" r:id="rId4" imgW="1803400" imgH="584200" progId="Equation.3">
                  <p:embed/>
                  <p:pic>
                    <p:nvPicPr>
                      <p:cNvPr id="3" name="Object 5">
                        <a:extLst>
                          <a:ext uri="{FF2B5EF4-FFF2-40B4-BE49-F238E27FC236}">
                            <a16:creationId xmlns:a16="http://schemas.microsoft.com/office/drawing/2014/main" id="{E6BF71A3-BC4A-12F0-25A5-3FF7DAEDE7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6972" y="2651745"/>
                        <a:ext cx="33528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AEA1F0D7-B897-6798-0FF5-848A09B161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17950" y="5744195"/>
          <a:ext cx="6946900" cy="86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350000" imgH="787400" progId="Equation.3">
                  <p:embed/>
                </p:oleObj>
              </mc:Choice>
              <mc:Fallback>
                <p:oleObj name="Equation" r:id="rId6" imgW="6350000" imgH="787400" progId="Equation.3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AEA1F0D7-B897-6798-0FF5-848A09B161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950" y="5744195"/>
                        <a:ext cx="6946900" cy="860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6F378FD-C74A-9E12-2E73-046FEBC210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20200" y="1908175"/>
          <a:ext cx="2971800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392168" imgH="5334000" progId="Visio.Drawing.6">
                  <p:embed/>
                </p:oleObj>
              </mc:Choice>
              <mc:Fallback>
                <p:oleObj name="VISIO" r:id="rId8" imgW="4392168" imgH="5334000" progId="Visio.Drawing.6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6F378FD-C74A-9E12-2E73-046FEBC210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9220200" y="1908175"/>
                        <a:ext cx="2971800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6880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BE4F2-8C59-0A2F-C4FC-BDE50EF3F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5">
            <a:extLst>
              <a:ext uri="{FF2B5EF4-FFF2-40B4-BE49-F238E27FC236}">
                <a16:creationId xmlns:a16="http://schemas.microsoft.com/office/drawing/2014/main" id="{CC5DC610-4DD9-D7D2-F0F8-AD5BA36640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20200" y="1908175"/>
          <a:ext cx="2971800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92168" imgH="5334000" progId="Visio.Drawing.6">
                  <p:embed/>
                </p:oleObj>
              </mc:Choice>
              <mc:Fallback>
                <p:oleObj name="VISIO" r:id="rId2" imgW="4392168" imgH="5334000" progId="Visio.Drawing.6">
                  <p:embed/>
                  <p:pic>
                    <p:nvPicPr>
                      <p:cNvPr id="23554" name="Object 5">
                        <a:extLst>
                          <a:ext uri="{FF2B5EF4-FFF2-40B4-BE49-F238E27FC236}">
                            <a16:creationId xmlns:a16="http://schemas.microsoft.com/office/drawing/2014/main" id="{CC5DC610-4DD9-D7D2-F0F8-AD5BA36640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971"/>
                      <a:stretch>
                        <a:fillRect/>
                      </a:stretch>
                    </p:blipFill>
                    <p:spPr bwMode="auto">
                      <a:xfrm>
                        <a:off x="9220200" y="1908175"/>
                        <a:ext cx="2971800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6A58DD32-8120-C092-924D-878AA65AE5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870075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2100" imgH="203200" progId="Equation.3">
                  <p:embed/>
                </p:oleObj>
              </mc:Choice>
              <mc:Fallback>
                <p:oleObj name="Equation" r:id="rId4" imgW="2832100" imgH="203200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6A58DD32-8120-C092-924D-878AA65AE5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70075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4F9D59A6-64D7-B6CE-0989-63FD1C2A3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80" y="150336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/>
              <a:t>Given a </a:t>
            </a:r>
            <a:r>
              <a:rPr lang="en-US" sz="1800" b="0" i="1" dirty="0">
                <a:solidFill>
                  <a:srgbClr val="0070C0"/>
                </a:solidFill>
              </a:rPr>
              <a:t>Test Record</a:t>
            </a:r>
            <a:r>
              <a:rPr lang="en-US" sz="1800" b="0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0AD69F-2AAA-10FF-288A-E79DC346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05BA0C1-F2F3-B3CE-71D3-103BDF311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2505076"/>
            <a:ext cx="3316288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Naïve  Bayes Classifier: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Yes | No) = 3/7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No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Yes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No | Yes) = 1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Single | No) = 2/7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Divorced | No) = 1/7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Married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Single | Yes) = 2/3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Divorced | Yes) = 1/3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Married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b="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For Taxable Income: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If class = No: sample mean = 110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	   sample variance = 2975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If class = Yes: sample mean = 90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	   sample variance = 25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b="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692A778-668F-2D4C-1C87-49FB0CFE8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2" y="2605088"/>
            <a:ext cx="4878388" cy="353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57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/>
              <a:t>P(X | No) = P(Refund=No | No)</a:t>
            </a:r>
            <a:br>
              <a:rPr lang="en-US" altLang="en-US" sz="1600" b="0" dirty="0"/>
            </a:br>
            <a:r>
              <a:rPr lang="en-US" altLang="en-US" sz="1600" b="0" dirty="0"/>
              <a:t>                   </a:t>
            </a:r>
            <a:r>
              <a:rPr lang="en-US" altLang="en-US" sz="1600" b="0" dirty="0">
                <a:sym typeface="Symbol" charset="2"/>
              </a:rPr>
              <a:t> P(Divorced | </a:t>
            </a:r>
            <a:r>
              <a:rPr lang="en-US" altLang="en-US" sz="1600" b="0" dirty="0"/>
              <a:t>No)</a:t>
            </a:r>
            <a:br>
              <a:rPr lang="en-US" altLang="en-US" sz="1600" b="0" dirty="0"/>
            </a:br>
            <a:r>
              <a:rPr lang="en-US" altLang="en-US" sz="1600" b="0" dirty="0"/>
              <a:t>                   </a:t>
            </a:r>
            <a:r>
              <a:rPr lang="en-US" altLang="en-US" sz="1600" b="0" dirty="0">
                <a:sym typeface="Symbol" charset="2"/>
              </a:rPr>
              <a:t></a:t>
            </a:r>
            <a:r>
              <a:rPr lang="en-US" altLang="en-US" sz="1600" b="0" dirty="0"/>
              <a:t> P(Income=120K | No)</a:t>
            </a:r>
            <a:br>
              <a:rPr lang="en-US" altLang="en-US" sz="1600" b="0" dirty="0"/>
            </a:br>
            <a:r>
              <a:rPr lang="en-US" altLang="en-US" sz="1600" b="0" dirty="0"/>
              <a:t>	              = 4/7 </a:t>
            </a:r>
            <a:r>
              <a:rPr lang="en-US" altLang="en-US" sz="1600" b="0" dirty="0">
                <a:sym typeface="Symbol" charset="2"/>
              </a:rPr>
              <a:t> 1/7  0.0072 = 0.0006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sz="800" b="0" dirty="0">
              <a:sym typeface="Symbol" charset="2"/>
            </a:endParaRPr>
          </a:p>
          <a:p>
            <a:pPr marL="2857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b="0" dirty="0"/>
              <a:t>P(X | Yes) = P(Refund=No | Yes)</a:t>
            </a:r>
            <a:br>
              <a:rPr lang="en-US" altLang="en-US" sz="1600" b="0" dirty="0"/>
            </a:br>
            <a:r>
              <a:rPr lang="en-US" altLang="en-US" sz="1600" b="0" dirty="0"/>
              <a:t>   	         </a:t>
            </a:r>
            <a:r>
              <a:rPr lang="en-US" altLang="en-US" sz="1600" b="0" dirty="0">
                <a:sym typeface="Symbol" charset="2"/>
              </a:rPr>
              <a:t> P(Divorced | </a:t>
            </a:r>
            <a:r>
              <a:rPr lang="en-US" altLang="en-US" sz="1600" b="0" dirty="0"/>
              <a:t>Yes)</a:t>
            </a:r>
            <a:br>
              <a:rPr lang="en-US" altLang="en-US" sz="1600" b="0" dirty="0"/>
            </a:br>
            <a:r>
              <a:rPr lang="en-US" altLang="en-US" sz="1600" b="0" dirty="0"/>
              <a:t>   	         </a:t>
            </a:r>
            <a:r>
              <a:rPr lang="en-US" altLang="en-US" sz="1600" b="0" dirty="0">
                <a:sym typeface="Symbol" charset="2"/>
              </a:rPr>
              <a:t></a:t>
            </a:r>
            <a:r>
              <a:rPr lang="en-US" altLang="en-US" sz="1600" b="0" dirty="0"/>
              <a:t> P(Income=120K | Yes)</a:t>
            </a:r>
            <a:br>
              <a:rPr lang="en-US" altLang="en-US" sz="1600" b="0" dirty="0"/>
            </a:br>
            <a:r>
              <a:rPr lang="en-US" altLang="en-US" sz="1600" b="0" dirty="0"/>
              <a:t>	               = 1 </a:t>
            </a:r>
            <a:r>
              <a:rPr lang="en-US" altLang="en-US" sz="1600" b="0" dirty="0">
                <a:sym typeface="Symbol" charset="2"/>
              </a:rPr>
              <a:t> 1/3  1.2  10</a:t>
            </a:r>
            <a:r>
              <a:rPr lang="en-US" altLang="en-US" sz="1600" b="0" baseline="30000" dirty="0">
                <a:sym typeface="Symbol" charset="2"/>
              </a:rPr>
              <a:t>-9</a:t>
            </a:r>
            <a:r>
              <a:rPr lang="en-US" altLang="en-US" sz="1600" b="0" dirty="0">
                <a:sym typeface="Symbol" charset="2"/>
              </a:rPr>
              <a:t> = 4  10</a:t>
            </a:r>
            <a:r>
              <a:rPr lang="en-US" altLang="en-US" sz="1600" b="0" baseline="30000" dirty="0">
                <a:sym typeface="Symbol" charset="2"/>
              </a:rPr>
              <a:t>-10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sz="800" b="0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490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544CC-0CF8-CA81-FFF3-2B20375BA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DC7B3B5E-E330-3EB2-0BF0-4DBF21BDB6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Decision 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BA9E0-0FE8-AAAC-0D4D-32E53F6990A2}"/>
              </a:ext>
            </a:extLst>
          </p:cNvPr>
          <p:cNvSpPr txBox="1"/>
          <p:nvPr/>
        </p:nvSpPr>
        <p:spPr>
          <a:xfrm>
            <a:off x="228600" y="2580640"/>
            <a:ext cx="651013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altLang="en-US" sz="5600" dirty="0"/>
              <a:t>Decision</a:t>
            </a:r>
          </a:p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altLang="en-US" sz="5600" dirty="0"/>
              <a:t>               Tree</a:t>
            </a:r>
            <a:endParaRPr lang="en-US" sz="5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16A8E-958F-F334-C55B-6C82CA8D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30" y="2590800"/>
            <a:ext cx="233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70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0CA9-82E1-ADCE-DF16-065DCB67C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03197809-7B6A-1032-EC12-1B5FA86E04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870075"/>
          <a:ext cx="52276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32100" imgH="203200" progId="Equation.3">
                  <p:embed/>
                </p:oleObj>
              </mc:Choice>
              <mc:Fallback>
                <p:oleObj name="Equation" r:id="rId2" imgW="2832100" imgH="203200" progId="Equation.3">
                  <p:embed/>
                  <p:pic>
                    <p:nvPicPr>
                      <p:cNvPr id="23555" name="Object 4">
                        <a:extLst>
                          <a:ext uri="{FF2B5EF4-FFF2-40B4-BE49-F238E27FC236}">
                            <a16:creationId xmlns:a16="http://schemas.microsoft.com/office/drawing/2014/main" id="{03197809-7B6A-1032-EC12-1B5FA86E04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870075"/>
                        <a:ext cx="52276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D872A582-EA3B-64E1-9963-54FA3EE5B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680" y="150336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b="0" dirty="0"/>
              <a:t>Given a </a:t>
            </a:r>
            <a:r>
              <a:rPr lang="en-US" sz="1800" b="0" i="1" dirty="0">
                <a:solidFill>
                  <a:srgbClr val="0070C0"/>
                </a:solidFill>
              </a:rPr>
              <a:t>Test Record</a:t>
            </a:r>
            <a:r>
              <a:rPr lang="en-US" sz="1800" b="0" dirty="0"/>
              <a:t>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7C4D23-930F-A405-4D26-5E2F56AB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b="0" dirty="0"/>
              <a:t>Bayesian Classifiers: Example</a:t>
            </a:r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6C41ADD-8855-FEAC-008B-B54D3D936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80" y="4100117"/>
            <a:ext cx="4878388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US" altLang="en-US" sz="1600" b="0" dirty="0"/>
              <a:t>P(X | No) = P(Refund=No | No)</a:t>
            </a:r>
            <a:br>
              <a:rPr lang="en-US" altLang="en-US" sz="1600" b="0" dirty="0"/>
            </a:br>
            <a:r>
              <a:rPr lang="en-US" altLang="en-US" sz="1600" b="0" dirty="0"/>
              <a:t>                   </a:t>
            </a:r>
            <a:r>
              <a:rPr lang="en-US" altLang="en-US" sz="1600" b="0" dirty="0">
                <a:sym typeface="Symbol" charset="2"/>
              </a:rPr>
              <a:t> P(Divorced | </a:t>
            </a:r>
            <a:r>
              <a:rPr lang="en-US" altLang="en-US" sz="1600" b="0" dirty="0"/>
              <a:t>No)</a:t>
            </a:r>
            <a:br>
              <a:rPr lang="en-US" altLang="en-US" sz="1600" b="0" dirty="0"/>
            </a:br>
            <a:r>
              <a:rPr lang="en-US" altLang="en-US" sz="1600" b="0" dirty="0"/>
              <a:t>                   </a:t>
            </a:r>
            <a:r>
              <a:rPr lang="en-US" altLang="en-US" sz="1600" b="0" dirty="0">
                <a:sym typeface="Symbol" charset="2"/>
              </a:rPr>
              <a:t></a:t>
            </a:r>
            <a:r>
              <a:rPr lang="en-US" altLang="en-US" sz="1600" b="0" dirty="0"/>
              <a:t> P(Income=120K | No)</a:t>
            </a:r>
            <a:br>
              <a:rPr lang="en-US" altLang="en-US" sz="1600" b="0" dirty="0"/>
            </a:br>
            <a:r>
              <a:rPr lang="en-US" altLang="en-US" sz="1600" b="0" dirty="0"/>
              <a:t>	          = 4/7 </a:t>
            </a:r>
            <a:r>
              <a:rPr lang="en-US" altLang="en-US" sz="1600" b="0" dirty="0">
                <a:sym typeface="Symbol" charset="2"/>
              </a:rPr>
              <a:t> 1/7  0.0072 = 0.0006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sz="800" b="0" dirty="0">
              <a:sym typeface="Symbol" charset="2"/>
            </a:endParaRPr>
          </a:p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US" altLang="en-US" sz="1600" b="0" dirty="0"/>
              <a:t>P(X | Yes) = P(Refund=No | Yes)</a:t>
            </a:r>
            <a:br>
              <a:rPr lang="en-US" altLang="en-US" sz="1600" b="0" dirty="0"/>
            </a:br>
            <a:r>
              <a:rPr lang="en-US" altLang="en-US" sz="1600" b="0" dirty="0"/>
              <a:t>   	    </a:t>
            </a:r>
            <a:r>
              <a:rPr lang="en-US" altLang="en-US" sz="1600" b="0" dirty="0">
                <a:sym typeface="Symbol" charset="2"/>
              </a:rPr>
              <a:t> P(Divorced | </a:t>
            </a:r>
            <a:r>
              <a:rPr lang="en-US" altLang="en-US" sz="1600" b="0" dirty="0"/>
              <a:t>Yes)</a:t>
            </a:r>
            <a:br>
              <a:rPr lang="en-US" altLang="en-US" sz="1600" b="0" dirty="0"/>
            </a:br>
            <a:r>
              <a:rPr lang="en-US" altLang="en-US" sz="1600" b="0" dirty="0"/>
              <a:t>   	    </a:t>
            </a:r>
            <a:r>
              <a:rPr lang="en-US" altLang="en-US" sz="1600" b="0" dirty="0">
                <a:sym typeface="Symbol" charset="2"/>
              </a:rPr>
              <a:t></a:t>
            </a:r>
            <a:r>
              <a:rPr lang="en-US" altLang="en-US" sz="1600" b="0" dirty="0"/>
              <a:t> P(Income=120K | Yes)</a:t>
            </a:r>
            <a:br>
              <a:rPr lang="en-US" altLang="en-US" sz="1600" b="0" dirty="0"/>
            </a:br>
            <a:r>
              <a:rPr lang="en-US" altLang="en-US" sz="1600" b="0" dirty="0"/>
              <a:t>	          = 1 </a:t>
            </a:r>
            <a:r>
              <a:rPr lang="en-US" altLang="en-US" sz="1600" b="0" dirty="0">
                <a:sym typeface="Symbol" charset="2"/>
              </a:rPr>
              <a:t> 1/3  1.2  10</a:t>
            </a:r>
            <a:r>
              <a:rPr lang="en-US" altLang="en-US" sz="1600" b="0" baseline="30000" dirty="0">
                <a:sym typeface="Symbol" charset="2"/>
              </a:rPr>
              <a:t>-9</a:t>
            </a:r>
            <a:r>
              <a:rPr lang="en-US" altLang="en-US" sz="1600" b="0" dirty="0">
                <a:sym typeface="Symbol" charset="2"/>
              </a:rPr>
              <a:t> = 4  10</a:t>
            </a:r>
            <a:r>
              <a:rPr lang="en-US" altLang="en-US" sz="1600" b="0" baseline="30000" dirty="0">
                <a:sym typeface="Symbol" charset="2"/>
              </a:rPr>
              <a:t>-10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sz="800" b="0" dirty="0">
              <a:sym typeface="Symbol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382746-A04F-DBDF-C5F2-BE39D234F440}"/>
                  </a:ext>
                </a:extLst>
              </p:cNvPr>
              <p:cNvSpPr txBox="1"/>
              <p:nvPr/>
            </p:nvSpPr>
            <p:spPr>
              <a:xfrm>
                <a:off x="6049772" y="5445917"/>
                <a:ext cx="23426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=3/10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382746-A04F-DBDF-C5F2-BE39D234F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772" y="5445917"/>
                <a:ext cx="2342605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795068-7ABF-3448-96F8-7A63969A1445}"/>
                  </a:ext>
                </a:extLst>
              </p:cNvPr>
              <p:cNvSpPr txBox="1"/>
              <p:nvPr/>
            </p:nvSpPr>
            <p:spPr>
              <a:xfrm>
                <a:off x="5968999" y="4420418"/>
                <a:ext cx="23426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=7/10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795068-7ABF-3448-96F8-7A63969A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999" y="4420418"/>
                <a:ext cx="2342605" cy="461665"/>
              </a:xfrm>
              <a:prstGeom prst="rect">
                <a:avLst/>
              </a:prstGeom>
              <a:blipFill>
                <a:blip r:embed="rId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C1D664-7215-C209-336A-96D6DC8D3CDF}"/>
                  </a:ext>
                </a:extLst>
              </p:cNvPr>
              <p:cNvSpPr txBox="1"/>
              <p:nvPr/>
            </p:nvSpPr>
            <p:spPr>
              <a:xfrm>
                <a:off x="469899" y="2534620"/>
                <a:ext cx="4191000" cy="1138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400" dirty="0">
                              <a:solidFill>
                                <a:srgbClr val="FF0000"/>
                              </a:solidFill>
                              <a:latin typeface="CMR1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C1D664-7215-C209-336A-96D6DC8D3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99" y="2534620"/>
                <a:ext cx="4191000" cy="1138260"/>
              </a:xfrm>
              <a:prstGeom prst="rect">
                <a:avLst/>
              </a:prstGeom>
              <a:blipFill>
                <a:blip r:embed="rId6"/>
                <a:stretch>
                  <a:fillRect t="-100000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9A68F1-3FDB-BE67-1181-16F964F70057}"/>
                  </a:ext>
                </a:extLst>
              </p:cNvPr>
              <p:cNvSpPr txBox="1"/>
              <p:nvPr/>
            </p:nvSpPr>
            <p:spPr>
              <a:xfrm>
                <a:off x="5125573" y="2534620"/>
                <a:ext cx="53183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𝑛𝑜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=0.0004</m:t>
                    </m:r>
                    <m:r>
                      <m:rPr>
                        <m:nor/>
                      </m:rPr>
                      <a:rPr lang="en-GB" sz="2400" dirty="0">
                        <a:solidFill>
                          <a:srgbClr val="FF0000"/>
                        </a:solidFill>
                        <a:latin typeface="CMR1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9A68F1-3FDB-BE67-1181-16F964F7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573" y="2534620"/>
                <a:ext cx="5318399" cy="461665"/>
              </a:xfrm>
              <a:prstGeom prst="rect">
                <a:avLst/>
              </a:prstGeom>
              <a:blipFill>
                <a:blip r:embed="rId7"/>
                <a:stretch>
                  <a:fillRect l="-238" t="-5263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F76950-1218-A4CF-D3B3-624E5AB2003B}"/>
                  </a:ext>
                </a:extLst>
              </p:cNvPr>
              <p:cNvSpPr txBox="1"/>
              <p:nvPr/>
            </p:nvSpPr>
            <p:spPr>
              <a:xfrm>
                <a:off x="5044800" y="3214811"/>
                <a:ext cx="5699400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𝑦𝑒𝑠</m:t>
                        </m:r>
                      </m:e>
                    </m:d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 = 1.2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F76950-1218-A4CF-D3B3-624E5AB20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800" y="3214811"/>
                <a:ext cx="5699400" cy="470000"/>
              </a:xfrm>
              <a:prstGeom prst="rect">
                <a:avLst/>
              </a:prstGeom>
              <a:blipFill>
                <a:blip r:embed="rId8"/>
                <a:stretch>
                  <a:fillRect l="-222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775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56444" y="1300559"/>
            <a:ext cx="87630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2400" dirty="0">
                <a:ea typeface="ＭＳ Ｐゴシック" pitchFamily="34" charset="-128"/>
              </a:rPr>
              <a:t>Naïve Bayes Classifier can make decisions with partial information about attributes in the test record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648200" y="2324102"/>
            <a:ext cx="7315200" cy="416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600" b="0" dirty="0"/>
              <a:t>P(Yes) = 3/10       P(No) = 7/10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b="0" dirty="0"/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dirty="0"/>
              <a:t>If we only know that marital status is Divorced, then</a:t>
            </a:r>
            <a:r>
              <a:rPr lang="en-US" altLang="en-US" b="0" dirty="0"/>
              <a:t>:</a:t>
            </a:r>
          </a:p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b="0" dirty="0"/>
              <a:t>     P(Yes | Divorced) = 1/3 x 3/10 / P(Divorced)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b="0" dirty="0"/>
              <a:t>     P(No | Divorced) = 1/7 x 7/10 / P(Divorced)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b="0" dirty="0"/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dirty="0">
                <a:sym typeface="Symbol" charset="2"/>
              </a:rPr>
              <a:t>If we also know that Refund = No, then</a:t>
            </a:r>
          </a:p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b="0" dirty="0"/>
              <a:t>     P(Yes | Refund = No, Divorced) = 1 x 1/3 x 3/10   P(Divorced, Refund = No)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b="0" dirty="0">
                <a:solidFill>
                  <a:srgbClr val="000000"/>
                </a:solidFill>
              </a:rPr>
              <a:t>     P(No | Refund = No, Divorced) = 4/7 x 1/7 x 7/10  </a:t>
            </a:r>
            <a:r>
              <a:rPr lang="en-US" altLang="en-US" b="0" dirty="0"/>
              <a:t>P(Divorced, Refund = No)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dirty="0">
                <a:sym typeface="Symbol" charset="2"/>
              </a:rPr>
              <a:t>If we also know that Taxable Income = 120, then</a:t>
            </a:r>
          </a:p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b="0" dirty="0"/>
              <a:t>     P(Yes | Refund = No, Divorced, Income = 120) =</a:t>
            </a:r>
            <a:br>
              <a:rPr lang="en-US" altLang="en-US" b="0" dirty="0"/>
            </a:br>
            <a:r>
              <a:rPr lang="en-US" altLang="en-US" b="0" dirty="0"/>
              <a:t>                                 1.2 x10</a:t>
            </a:r>
            <a:r>
              <a:rPr lang="en-US" altLang="en-US" b="0" baseline="30000" dirty="0"/>
              <a:t>-9</a:t>
            </a:r>
            <a:r>
              <a:rPr lang="en-US" altLang="en-US" b="0" dirty="0"/>
              <a:t> x  1 x 1/3 x 3/10  P(Divorced, Refund = No,  Income = 120 )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b="0" dirty="0">
                <a:solidFill>
                  <a:srgbClr val="000000"/>
                </a:solidFill>
              </a:rPr>
              <a:t>     P(No | Refund = No, Divorced Income = 120) = </a:t>
            </a:r>
            <a:br>
              <a:rPr lang="en-US" altLang="en-US" b="0" dirty="0">
                <a:solidFill>
                  <a:srgbClr val="000000"/>
                </a:solidFill>
              </a:rPr>
            </a:br>
            <a:r>
              <a:rPr lang="en-US" altLang="en-US" b="0" dirty="0">
                <a:solidFill>
                  <a:srgbClr val="000000"/>
                </a:solidFill>
              </a:rPr>
              <a:t>                              0.0072  x 4/7 x 1/7 x 7/10 </a:t>
            </a:r>
            <a:r>
              <a:rPr lang="en-US" altLang="en-US" b="0" dirty="0"/>
              <a:t>P(Divorced, Refund = No, Income = 120)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sz="1600" b="0" dirty="0"/>
          </a:p>
        </p:txBody>
      </p:sp>
      <p:sp>
        <p:nvSpPr>
          <p:cNvPr id="33797" name="TextBox 1"/>
          <p:cNvSpPr txBox="1">
            <a:spLocks noChangeArrowheads="1"/>
          </p:cNvSpPr>
          <p:nvPr/>
        </p:nvSpPr>
        <p:spPr bwMode="auto">
          <a:xfrm>
            <a:off x="756444" y="2235200"/>
            <a:ext cx="3316288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Naïve  Bayes Classifier: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Yes | No) = 3/7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No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Yes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No | Yes) = 1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Single | No) = 2/7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Divorced | No) = 1/7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Married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Single | Yes) = 2/3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Divorced | Yes) = 1/3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Married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b="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For Taxable Income: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If class = No: sample mean = 110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	   sample variance = 2975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If class = Yes: sample mean = 90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	   sample variance = 25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b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D61F4-6A03-50F4-15CC-37CBE1DD2311}"/>
              </a:ext>
            </a:extLst>
          </p:cNvPr>
          <p:cNvSpPr txBox="1">
            <a:spLocks/>
          </p:cNvSpPr>
          <p:nvPr/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400" b="0" dirty="0"/>
              <a:t>Bayesian Classifiers: Issue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6313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5410200" y="2133600"/>
            <a:ext cx="5410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292100" indent="-2921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P(Yes) = 3/10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P(No) = 7/10</a:t>
            </a:r>
          </a:p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</a:t>
            </a:r>
          </a:p>
          <a:p>
            <a:pPr marL="0" indent="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P(Yes | Married) = 0 x 3/10 / P(Married)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altLang="en-US" sz="1800" b="0" dirty="0"/>
              <a:t>     P(No | Married) = 4/7 x 7/10 / P(Married)</a:t>
            </a: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altLang="en-US" sz="900" b="0" dirty="0">
              <a:sym typeface="Symbol" charset="2"/>
            </a:endParaRPr>
          </a:p>
        </p:txBody>
      </p:sp>
      <p:sp>
        <p:nvSpPr>
          <p:cNvPr id="34819" name="TextBox 1"/>
          <p:cNvSpPr txBox="1">
            <a:spLocks noChangeArrowheads="1"/>
          </p:cNvSpPr>
          <p:nvPr/>
        </p:nvSpPr>
        <p:spPr bwMode="auto">
          <a:xfrm>
            <a:off x="1752600" y="1955800"/>
            <a:ext cx="3316288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/>
              <a:t>Naïve  Bayes Classifier: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Yes | No) = 3/7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No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Yes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P(Refund = No | Yes) = 1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Single | No) = 2/7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Divorced | No) = 1/7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Married | No) = 4/7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Single | Yes) = 2/3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Divorced | Yes) = 1/3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P(Marital Status = Married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b="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For Taxable Income: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If class = No: sample mean = 110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	   sample variance = 2975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If class = Yes: sample mean = 90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/>
              <a:t>	   sample variance = 25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b="0" dirty="0"/>
          </a:p>
        </p:txBody>
      </p:sp>
      <p:sp>
        <p:nvSpPr>
          <p:cNvPr id="2" name="TextBox 1"/>
          <p:cNvSpPr txBox="1"/>
          <p:nvPr/>
        </p:nvSpPr>
        <p:spPr>
          <a:xfrm>
            <a:off x="3276600" y="1292423"/>
            <a:ext cx="268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  X = (Married)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38200" y="1295042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 dirty="0">
                <a:solidFill>
                  <a:srgbClr val="FF0000"/>
                </a:solidFill>
              </a:rPr>
              <a:t>Given a Test Record: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4BEB1B-921E-D170-D14A-38217D4B96E9}"/>
              </a:ext>
            </a:extLst>
          </p:cNvPr>
          <p:cNvSpPr txBox="1">
            <a:spLocks/>
          </p:cNvSpPr>
          <p:nvPr/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400" b="0" dirty="0"/>
              <a:t>Bayesian Classifiers: Issue</a:t>
            </a:r>
            <a:endParaRPr lang="en-US" b="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  <a:defRPr/>
            </a:pPr>
            <a:endParaRPr lang="en-US" altLang="en-US" sz="2400" dirty="0">
              <a:ea typeface="ＭＳ Ｐゴシック" pitchFamily="34" charset="-128"/>
            </a:endParaRPr>
          </a:p>
          <a:p>
            <a:pPr>
              <a:lnSpc>
                <a:spcPct val="130000"/>
              </a:lnSpc>
              <a:buFont typeface="Monotype Sorts" pitchFamily="-84" charset="2"/>
              <a:buChar char="l"/>
              <a:defRPr/>
            </a:pPr>
            <a:endParaRPr lang="en-US" altLang="en-US" sz="2400" dirty="0">
              <a:ea typeface="ＭＳ Ｐゴシック" pitchFamily="34" charset="-128"/>
            </a:endParaRPr>
          </a:p>
          <a:p>
            <a:pPr>
              <a:lnSpc>
                <a:spcPct val="130000"/>
              </a:lnSpc>
              <a:buFont typeface="Monotype Sorts" pitchFamily="-84" charset="2"/>
              <a:buChar char="l"/>
              <a:defRPr/>
            </a:pPr>
            <a:endParaRPr lang="en-US" altLang="en-US" sz="2400" dirty="0">
              <a:ea typeface="ＭＳ Ｐゴシック" pitchFamily="34" charset="-128"/>
            </a:endParaRPr>
          </a:p>
          <a:p>
            <a:pPr>
              <a:lnSpc>
                <a:spcPct val="130000"/>
              </a:lnSpc>
              <a:buFont typeface="Monotype Sorts" pitchFamily="-84" charset="2"/>
              <a:buChar char="l"/>
              <a:defRPr/>
            </a:pPr>
            <a:endParaRPr lang="en-US" altLang="en-US" sz="2400" dirty="0">
              <a:ea typeface="ＭＳ Ｐゴシック" pitchFamily="34" charset="-128"/>
            </a:endParaRPr>
          </a:p>
        </p:txBody>
      </p:sp>
      <p:graphicFrame>
        <p:nvGraphicFramePr>
          <p:cNvPr id="35843" name="Object 1"/>
          <p:cNvGraphicFramePr>
            <a:graphicFrameLocks noChangeAspect="1"/>
          </p:cNvGraphicFramePr>
          <p:nvPr/>
        </p:nvGraphicFramePr>
        <p:xfrm>
          <a:off x="1933576" y="1441450"/>
          <a:ext cx="3681413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392168" imgH="5334000" progId="Visio.Drawing.6">
                  <p:embed/>
                </p:oleObj>
              </mc:Choice>
              <mc:Fallback>
                <p:oleObj name="VISIO" r:id="rId2" imgW="4392168" imgH="5334000" progId="Visio.Drawing.6">
                  <p:embed/>
                  <p:pic>
                    <p:nvPicPr>
                      <p:cNvPr id="3584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895"/>
                      <a:stretch>
                        <a:fillRect/>
                      </a:stretch>
                    </p:blipFill>
                    <p:spPr bwMode="auto">
                      <a:xfrm>
                        <a:off x="1933576" y="1441450"/>
                        <a:ext cx="3681413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5943600" y="1062039"/>
            <a:ext cx="3316288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/>
              <a:t>Naïve  Bayes Classifier: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P(Refund = Yes | No) = 2/6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P(Refund = No | No) = 4/6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P(Refund = Yes | Yes)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P(Refund = No | Yes) = 1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P(Marital Status = Single | No) = 2/6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P(Marital Status = Divorced | No)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P(Marital Status = Married | No) = 4/6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P(Marital Status = Single | Yes) = 2/3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P(Marital Status = Divorced | Yes) = 1/3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P(Marital Status = Married | Yes) = 0/3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For Taxable Income: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If class = No: sample mean = 91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	   sample variance = 685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If class = No: sample mean = 90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/>
              <a:t>	   sample variance = 25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b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52600" y="1090614"/>
            <a:ext cx="36576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600" b="0" dirty="0"/>
              <a:t>Consider the table with </a:t>
            </a:r>
            <a:r>
              <a:rPr lang="en-US" sz="1600" b="0" dirty="0" err="1"/>
              <a:t>Tid</a:t>
            </a:r>
            <a:r>
              <a:rPr lang="en-US" sz="1600" b="0" dirty="0"/>
              <a:t> = 7 deleted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43101" y="5064125"/>
            <a:ext cx="450691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0"/>
              <a:t>Given X = (Refund = Yes, Divorced, 120K)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/>
              <a:t>P(X | No) = 2/6 X 0 X 0.0083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/>
              <a:t>P(X | Yes) = 0 X 1/3 X 1.2 X 10</a:t>
            </a:r>
            <a:r>
              <a:rPr lang="en-US" altLang="en-US" sz="2000" b="0" baseline="30000"/>
              <a:t>-9</a:t>
            </a:r>
            <a:r>
              <a:rPr lang="en-US" altLang="en-US" sz="2000" b="0"/>
              <a:t> = 0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b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88113" y="5181600"/>
            <a:ext cx="3810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Naïve Bayes will not be able to classify X as Yes or No!</a:t>
            </a: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5410200" y="2082800"/>
            <a:ext cx="6096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5410200" y="2743200"/>
            <a:ext cx="6096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850" name="Rectangle 1"/>
          <p:cNvSpPr>
            <a:spLocks noChangeArrowheads="1"/>
          </p:cNvSpPr>
          <p:nvPr/>
        </p:nvSpPr>
        <p:spPr bwMode="auto">
          <a:xfrm>
            <a:off x="1981200" y="3733800"/>
            <a:ext cx="3314700" cy="2286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anose="05010101010101010101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8DFD00-64DD-E533-A48B-E3ADA47B1F3D}"/>
              </a:ext>
            </a:extLst>
          </p:cNvPr>
          <p:cNvSpPr txBox="1">
            <a:spLocks/>
          </p:cNvSpPr>
          <p:nvPr/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400" b="0" dirty="0"/>
              <a:t>Bayesian Classifiers: Issue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a typeface="ＭＳ Ｐゴシック" pitchFamily="34" charset="-128"/>
              </a:rPr>
              <a:t>If one of the conditional probabilities is zero, then the entire expression becomes zero</a:t>
            </a:r>
            <a:endParaRPr lang="en-US" altLang="en-US" sz="2400" dirty="0">
              <a:ea typeface="ＭＳ Ｐゴシック" pitchFamily="34" charset="-128"/>
            </a:endParaRPr>
          </a:p>
          <a:p>
            <a:pPr>
              <a:defRPr/>
            </a:pPr>
            <a:r>
              <a:rPr lang="en-US" altLang="en-US" sz="2400" dirty="0">
                <a:ea typeface="ＭＳ Ｐゴシック" pitchFamily="34" charset="-128"/>
              </a:rPr>
              <a:t>Need to use other estimates of conditional probabilities than simple fractions</a:t>
            </a:r>
          </a:p>
          <a:p>
            <a:pPr>
              <a:defRPr/>
            </a:pPr>
            <a:r>
              <a:rPr lang="en-US" altLang="en-US" sz="2400" dirty="0">
                <a:ea typeface="ＭＳ Ｐゴシック" pitchFamily="34" charset="-128"/>
              </a:rPr>
              <a:t>Probability estimation: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91400" y="2590800"/>
            <a:ext cx="27432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u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700" b="0" i="1" dirty="0">
                <a:latin typeface="Times New Roman" charset="0"/>
              </a:rPr>
              <a:t>n</a:t>
            </a:r>
            <a:r>
              <a:rPr lang="en-US" altLang="en-US" sz="1700" b="0" dirty="0">
                <a:latin typeface="Times New Roman" charset="0"/>
              </a:rPr>
              <a:t>: number of training instances belonging to class </a:t>
            </a:r>
            <a:r>
              <a:rPr lang="en-US" altLang="en-US" sz="1700" b="0" i="1" dirty="0">
                <a:latin typeface="Times New Roman" charset="0"/>
              </a:rPr>
              <a:t>y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altLang="en-US" sz="1700" b="0" i="1" dirty="0">
                <a:latin typeface="Times New Roman" charset="0"/>
              </a:rPr>
              <a:t>n</a:t>
            </a:r>
            <a:r>
              <a:rPr lang="en-US" altLang="en-US" sz="1700" b="0" i="1" baseline="-25000" dirty="0">
                <a:latin typeface="Times New Roman" charset="0"/>
              </a:rPr>
              <a:t>c</a:t>
            </a:r>
            <a:r>
              <a:rPr lang="en-US" altLang="en-US" sz="1700" b="0" dirty="0">
                <a:latin typeface="Times New Roman" charset="0"/>
              </a:rPr>
              <a:t>: number of instances with </a:t>
            </a:r>
            <a:r>
              <a:rPr lang="en-US" altLang="en-US" sz="1700" b="0" i="1" dirty="0">
                <a:latin typeface="Times New Roman" charset="0"/>
              </a:rPr>
              <a:t>X</a:t>
            </a:r>
            <a:r>
              <a:rPr lang="en-US" altLang="en-US" sz="1700" b="0" i="1" baseline="-25000" dirty="0">
                <a:latin typeface="Times New Roman" charset="0"/>
              </a:rPr>
              <a:t>i</a:t>
            </a:r>
            <a:r>
              <a:rPr lang="en-US" altLang="en-US" sz="1700" b="0" i="1" dirty="0">
                <a:latin typeface="Times New Roman" charset="0"/>
              </a:rPr>
              <a:t> = c </a:t>
            </a:r>
            <a:r>
              <a:rPr lang="en-US" altLang="en-US" sz="1700" b="0" dirty="0">
                <a:latin typeface="Times New Roman" charset="0"/>
              </a:rPr>
              <a:t>and </a:t>
            </a:r>
            <a:r>
              <a:rPr lang="en-US" altLang="en-US" sz="1700" b="0" i="1" dirty="0">
                <a:latin typeface="Times New Roman" charset="0"/>
              </a:rPr>
              <a:t>Y = y</a:t>
            </a:r>
            <a:endParaRPr lang="en-US" altLang="en-US" sz="1700" b="0" i="1" baseline="-25000" dirty="0">
              <a:latin typeface="Times New Roman" charset="0"/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700" b="0" i="1" dirty="0">
                <a:latin typeface="Times New Roman" charset="0"/>
              </a:rPr>
              <a:t>v</a:t>
            </a:r>
            <a:r>
              <a:rPr lang="en-US" altLang="en-US" sz="1700" b="0" dirty="0">
                <a:latin typeface="Times New Roman" charset="0"/>
              </a:rPr>
              <a:t>: total number of attribute values that </a:t>
            </a:r>
            <a:r>
              <a:rPr lang="en-US" altLang="en-US" sz="1700" b="0" i="1" dirty="0">
                <a:latin typeface="Times New Roman" charset="0"/>
              </a:rPr>
              <a:t>X</a:t>
            </a:r>
            <a:r>
              <a:rPr lang="en-US" altLang="en-US" sz="1700" b="0" i="1" baseline="-25000" dirty="0">
                <a:latin typeface="Times New Roman" charset="0"/>
              </a:rPr>
              <a:t>i</a:t>
            </a:r>
            <a:r>
              <a:rPr lang="en-US" altLang="en-US" sz="1700" b="0" i="1" dirty="0">
                <a:latin typeface="Times New Roman" charset="0"/>
              </a:rPr>
              <a:t> </a:t>
            </a:r>
            <a:r>
              <a:rPr lang="en-US" altLang="en-US" sz="1700" b="0" dirty="0">
                <a:latin typeface="Times New Roman" charset="0"/>
              </a:rPr>
              <a:t>can take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700" b="0" i="1" dirty="0">
                <a:latin typeface="Times New Roman" charset="0"/>
              </a:rPr>
              <a:t>p</a:t>
            </a:r>
            <a:r>
              <a:rPr lang="en-US" altLang="en-US" sz="1700" b="0" dirty="0">
                <a:latin typeface="Times New Roman" charset="0"/>
              </a:rPr>
              <a:t>: initial estimate of </a:t>
            </a:r>
            <a:br>
              <a:rPr lang="en-US" altLang="en-US" sz="1700" b="0" i="1" dirty="0">
                <a:latin typeface="Times New Roman" charset="0"/>
              </a:rPr>
            </a:br>
            <a:r>
              <a:rPr lang="en-US" altLang="en-US" sz="1700" b="0" dirty="0">
                <a:latin typeface="Times New Roman" charset="0"/>
              </a:rPr>
              <a:t>(P(</a:t>
            </a:r>
            <a:r>
              <a:rPr lang="en-US" altLang="en-US" sz="1700" b="0" i="1" dirty="0">
                <a:latin typeface="Times New Roman" charset="0"/>
              </a:rPr>
              <a:t>X</a:t>
            </a:r>
            <a:r>
              <a:rPr lang="en-US" altLang="en-US" sz="1700" b="0" i="1" baseline="-25000" dirty="0">
                <a:latin typeface="Times New Roman" charset="0"/>
              </a:rPr>
              <a:t>i</a:t>
            </a:r>
            <a:r>
              <a:rPr lang="en-US" altLang="en-US" sz="1700" b="0" dirty="0">
                <a:latin typeface="Times New Roman" charset="0"/>
              </a:rPr>
              <a:t> </a:t>
            </a:r>
            <a:r>
              <a:rPr lang="en-US" altLang="en-US" sz="1700" b="0" i="1" dirty="0">
                <a:latin typeface="Times New Roman" charset="0"/>
              </a:rPr>
              <a:t>= </a:t>
            </a:r>
            <a:r>
              <a:rPr lang="en-US" altLang="en-US" sz="1700" b="0" i="1" dirty="0" err="1">
                <a:latin typeface="Times New Roman" charset="0"/>
              </a:rPr>
              <a:t>c|y</a:t>
            </a:r>
            <a:r>
              <a:rPr lang="en-US" altLang="en-US" sz="1700" b="0" i="1" dirty="0">
                <a:latin typeface="Times New Roman" charset="0"/>
              </a:rPr>
              <a:t>) </a:t>
            </a:r>
            <a:r>
              <a:rPr lang="en-US" altLang="en-US" sz="1700" b="0" dirty="0">
                <a:latin typeface="Times New Roman" charset="0"/>
              </a:rPr>
              <a:t>known </a:t>
            </a:r>
            <a:r>
              <a:rPr lang="en-US" altLang="en-US" sz="1700" b="0" dirty="0" err="1">
                <a:latin typeface="Times New Roman" charset="0"/>
              </a:rPr>
              <a:t>apriori</a:t>
            </a:r>
            <a:endParaRPr lang="en-US" altLang="en-US" sz="1700" b="0" baseline="-25000" dirty="0">
              <a:latin typeface="Times New Roman" charset="0"/>
            </a:endParaRP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700" b="0" i="1" dirty="0">
                <a:latin typeface="Times New Roman" charset="0"/>
              </a:rPr>
              <a:t>m</a:t>
            </a:r>
            <a:r>
              <a:rPr lang="en-US" altLang="en-US" sz="1700" b="0" dirty="0">
                <a:latin typeface="Times New Roman" charset="0"/>
              </a:rPr>
              <a:t>: hyper-parameter for our confidence in </a:t>
            </a:r>
            <a:r>
              <a:rPr lang="en-US" altLang="en-US" sz="1700" b="0" i="1" dirty="0">
                <a:latin typeface="Times New Roman" charset="0"/>
              </a:rPr>
              <a:t>p</a:t>
            </a:r>
            <a:endParaRPr lang="en-US" altLang="en-US" sz="1700" b="0" i="1" baseline="-25000" dirty="0">
              <a:latin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33601" y="4515576"/>
                <a:ext cx="4589911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>
                          <a:latin typeface="Cambria Math" panose="02040503050406030204" pitchFamily="18" charset="0"/>
                        </a:rPr>
                        <m:t>Laplace</m:t>
                      </m:r>
                      <m:r>
                        <a:rPr lang="en-US" sz="2000" b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>
                          <a:latin typeface="Cambria Math" panose="02040503050406030204" pitchFamily="18" charset="0"/>
                        </a:rPr>
                        <m:t>Estimate</m:t>
                      </m:r>
                      <m:r>
                        <a:rPr lang="en-US" sz="2000" b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1" y="4515576"/>
                <a:ext cx="4589911" cy="583365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3601" y="5379408"/>
                <a:ext cx="4376775" cy="564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000" b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b="0">
                          <a:latin typeface="Cambria Math" panose="02040503050406030204" pitchFamily="18" charset="0"/>
                        </a:rPr>
                        <m:t>estimate</m:t>
                      </m:r>
                      <m:r>
                        <a:rPr lang="en-US" sz="2000" b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𝑚𝑝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1" y="5379408"/>
                <a:ext cx="4376775" cy="564193"/>
              </a:xfrm>
              <a:prstGeom prst="rect">
                <a:avLst/>
              </a:prstGeom>
              <a:blipFill>
                <a:blip r:embed="rId3"/>
                <a:stretch>
                  <a:fillRect l="-1159" t="-217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3600" y="3810000"/>
                <a:ext cx="3094180" cy="527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>
                          <a:latin typeface="Cambria Math" panose="02040503050406030204" pitchFamily="18" charset="0"/>
                        </a:rPr>
                        <m:t>original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810000"/>
                <a:ext cx="3094180" cy="527132"/>
              </a:xfrm>
              <a:prstGeom prst="rect">
                <a:avLst/>
              </a:prstGeom>
              <a:blipFill>
                <a:blip r:embed="rId4"/>
                <a:stretch>
                  <a:fillRect l="-410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39711293-C7C8-CEB4-24C9-632652D1562D}"/>
              </a:ext>
            </a:extLst>
          </p:cNvPr>
          <p:cNvSpPr txBox="1">
            <a:spLocks/>
          </p:cNvSpPr>
          <p:nvPr/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400" b="0" dirty="0"/>
              <a:t>Bayesian Classifiers: Issue</a:t>
            </a:r>
            <a:endParaRPr lang="en-US" b="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88084"/>
            <a:ext cx="8318500" cy="3962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defRPr/>
            </a:pPr>
            <a:r>
              <a:rPr lang="en-US" sz="2000" dirty="0">
                <a:cs typeface="+mn-cs"/>
              </a:rPr>
              <a:t>Robust to isolated noise points</a:t>
            </a:r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defRPr/>
            </a:pPr>
            <a:endParaRPr lang="en-US" sz="2000" dirty="0">
              <a:cs typeface="+mn-cs"/>
            </a:endParaRPr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defRPr/>
            </a:pPr>
            <a:r>
              <a:rPr lang="en-US" sz="2000" dirty="0">
                <a:cs typeface="+mn-cs"/>
              </a:rPr>
              <a:t>Handle missing values by ignoring the instance during probability estimate calculations</a:t>
            </a:r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defRPr/>
            </a:pPr>
            <a:endParaRPr lang="en-US" sz="2000" dirty="0">
              <a:cs typeface="+mn-cs"/>
            </a:endParaRPr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defRPr/>
            </a:pPr>
            <a:r>
              <a:rPr lang="en-US" sz="2000" dirty="0">
                <a:cs typeface="+mn-cs"/>
              </a:rPr>
              <a:t>Robust to irrelevant attributes</a:t>
            </a:r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defRPr/>
            </a:pPr>
            <a:endParaRPr lang="en-US" sz="2000" dirty="0">
              <a:cs typeface="+mn-cs"/>
            </a:endParaRPr>
          </a:p>
          <a:p>
            <a:pPr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defRPr/>
            </a:pPr>
            <a:r>
              <a:rPr lang="en-US" sz="2000" dirty="0">
                <a:cs typeface="+mn-cs"/>
              </a:rPr>
              <a:t>Redundant and correlated attributes will violate class conditional assumption</a:t>
            </a:r>
          </a:p>
          <a:p>
            <a:pPr lvl="2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sz="2000" dirty="0"/>
              <a:t>Use other techniques such as Bayesian Belief Networks (BBN)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0493B9-2858-CDB3-548C-C44E8C50FB5D}"/>
              </a:ext>
            </a:extLst>
          </p:cNvPr>
          <p:cNvSpPr txBox="1">
            <a:spLocks/>
          </p:cNvSpPr>
          <p:nvPr/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bg2">
                    <a:lumMod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2400" b="0" dirty="0"/>
              <a:t>Bayesian Classifiers: Issue</a:t>
            </a:r>
            <a:endParaRPr lang="en-US" b="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B1340-3AFA-E392-74AA-0041CDEB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BDE4-B8AC-AE87-A671-29A714B5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400" b="0" dirty="0"/>
              <a:t>Bayesian Classifiers</a:t>
            </a:r>
            <a:br>
              <a:rPr lang="en-US" altLang="en-US" sz="2400" b="0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0873D-75F5-76D4-8651-506EC88C9C4E}"/>
              </a:ext>
            </a:extLst>
          </p:cNvPr>
          <p:cNvSpPr txBox="1"/>
          <p:nvPr/>
        </p:nvSpPr>
        <p:spPr>
          <a:xfrm>
            <a:off x="1447800" y="2297151"/>
            <a:ext cx="49028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5400" b="0" dirty="0"/>
              <a:t>Support Vector Machines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51C74-A8C0-E0AB-8E6C-C74E670AE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413177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417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6147" name="Object 2"/>
          <p:cNvGraphicFramePr>
            <a:graphicFrameLocks noGrp="1" noChangeAspect="1"/>
          </p:cNvGraphicFramePr>
          <p:nvPr>
            <p:ph sz="quarter" idx="13"/>
          </p:nvPr>
        </p:nvGraphicFramePr>
        <p:xfrm>
          <a:off x="7315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42200" imgH="7023100" progId="Visio.Drawing.6">
                  <p:embed/>
                </p:oleObj>
              </mc:Choice>
              <mc:Fallback>
                <p:oleObj name="Visio" r:id="rId2" imgW="7442200" imgH="7023100" progId="Visio.Drawing.6">
                  <p:embed/>
                  <p:pic>
                    <p:nvPicPr>
                      <p:cNvPr id="614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4"/>
          <p:cNvSpPr>
            <a:spLocks noGrp="1" noChangeArrowheads="1"/>
          </p:cNvSpPr>
          <p:nvPr>
            <p:ph sz="quarter" idx="14"/>
          </p:nvPr>
        </p:nvSpPr>
        <p:spPr>
          <a:xfrm>
            <a:off x="533400" y="1371600"/>
            <a:ext cx="5943600" cy="36576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altLang="en-US" sz="2000" dirty="0"/>
              <a:t>A support vector machine (SVM) is a discriminative classification model that learns linear or nonlinear decision boundaries in the attribute space to separate the classes.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endParaRPr lang="en-US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altLang="en-US" sz="2000" dirty="0"/>
              <a:t>SVM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strong regularization capabilities.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good generalization performance.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learn highly expressive models without suffering from overfitting.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US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US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US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033DD-91CA-2F00-139D-BF458A8A3D1A}"/>
              </a:ext>
            </a:extLst>
          </p:cNvPr>
          <p:cNvSpPr txBox="1"/>
          <p:nvPr/>
        </p:nvSpPr>
        <p:spPr>
          <a:xfrm>
            <a:off x="533400" y="5264866"/>
            <a:ext cx="6096000" cy="5909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altLang="en-US" sz="1800" dirty="0"/>
              <a:t>Find a linear hyperplane (decision boundary) that will separate the data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7171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15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42200" imgH="7023100" progId="Visio.Drawing.6">
                  <p:embed/>
                </p:oleObj>
              </mc:Choice>
              <mc:Fallback>
                <p:oleObj name="Visio" r:id="rId2" imgW="7442200" imgH="7023100" progId="Visio.Drawing.6">
                  <p:embed/>
                  <p:pic>
                    <p:nvPicPr>
                      <p:cNvPr id="717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EFD1D88E-8820-5E5B-6822-04D450FFE0F5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0"/>
            <a:ext cx="5943600" cy="3657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GB" altLang="en-US" sz="2000" dirty="0"/>
              <a:t>A support vector machine (SVM) is a discriminative classification model that learns linear or nonlinear decision boundaries in the attribute space to separate the classes.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GB" altLang="en-US" sz="2000" dirty="0"/>
              <a:t>SVM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/>
              <a:t>strong regularization capabilities.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/>
              <a:t>good generalization performance.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/>
              <a:t>learn highly expressive models without suffering from overfitting.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5ABBD-72D7-47EF-31E5-A6212F51FD77}"/>
              </a:ext>
            </a:extLst>
          </p:cNvPr>
          <p:cNvSpPr txBox="1"/>
          <p:nvPr/>
        </p:nvSpPr>
        <p:spPr>
          <a:xfrm>
            <a:off x="533400" y="5264866"/>
            <a:ext cx="6096000" cy="3416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1800" dirty="0"/>
              <a:t>One Possible Solution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8195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15200" y="118903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42200" imgH="7023100" progId="Visio.Drawing.6">
                  <p:embed/>
                </p:oleObj>
              </mc:Choice>
              <mc:Fallback>
                <p:oleObj name="Visio" r:id="rId2" imgW="7442200" imgH="7023100" progId="Visio.Drawing.6">
                  <p:embed/>
                  <p:pic>
                    <p:nvPicPr>
                      <p:cNvPr id="819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18903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4">
            <a:extLst>
              <a:ext uri="{FF2B5EF4-FFF2-40B4-BE49-F238E27FC236}">
                <a16:creationId xmlns:a16="http://schemas.microsoft.com/office/drawing/2014/main" id="{B15D6682-38CF-4400-B6DD-0DFF5BCB043B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0"/>
            <a:ext cx="5943600" cy="3657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GB" altLang="en-US" sz="2000"/>
              <a:t>A support vector machine (SVM) is a discriminative classification model that learns linear or nonlinear decision boundaries in the attribute space to separate the classes.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GB" altLang="en-US" sz="2000"/>
              <a:t>SVM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/>
              <a:t>strong regularization capabilities.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/>
              <a:t>good generalization performance.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/>
              <a:t>learn highly expressive models without suffering from overfitting.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BC5DD-4573-D8CE-3A79-91BDA0AE88AE}"/>
              </a:ext>
            </a:extLst>
          </p:cNvPr>
          <p:cNvSpPr txBox="1"/>
          <p:nvPr/>
        </p:nvSpPr>
        <p:spPr>
          <a:xfrm>
            <a:off x="533400" y="5264866"/>
            <a:ext cx="6096000" cy="3416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dirty="0"/>
              <a:t>A</a:t>
            </a:r>
            <a:r>
              <a:rPr lang="en-US" altLang="en-US" sz="1800" dirty="0"/>
              <a:t>nother Possible Solution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99E3-2372-848C-131A-C3FB8417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E03468-A083-C6AC-8B74-0D1B507A74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 decision tree </a:t>
            </a:r>
            <a:r>
              <a:rPr lang="en-US" dirty="0"/>
              <a:t>is a </a:t>
            </a:r>
            <a:r>
              <a:rPr lang="en-US" dirty="0">
                <a:solidFill>
                  <a:schemeClr val="accent2"/>
                </a:solidFill>
              </a:rPr>
              <a:t>supervised</a:t>
            </a:r>
            <a:r>
              <a:rPr lang="en-US" dirty="0"/>
              <a:t> machine learning algorithm used for both </a:t>
            </a:r>
            <a:r>
              <a:rPr lang="en-US" dirty="0">
                <a:solidFill>
                  <a:schemeClr val="accent6"/>
                </a:solidFill>
              </a:rPr>
              <a:t>classification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regression</a:t>
            </a:r>
            <a:r>
              <a:rPr lang="en-US" dirty="0"/>
              <a:t> tasks. It models decisions and their possible consequences in a tree-like structure, where:</a:t>
            </a:r>
          </a:p>
          <a:p>
            <a:r>
              <a:rPr lang="en-US" b="1" dirty="0"/>
              <a:t>Root node: </a:t>
            </a:r>
            <a:r>
              <a:rPr lang="en-US" dirty="0"/>
              <a:t>node with no incoming link</a:t>
            </a:r>
          </a:p>
          <a:p>
            <a:r>
              <a:rPr lang="en-US" b="1" dirty="0"/>
              <a:t>Nodes: </a:t>
            </a:r>
            <a:r>
              <a:rPr lang="en-US" dirty="0"/>
              <a:t>represent decisions or tests on attributes (features).</a:t>
            </a:r>
          </a:p>
          <a:p>
            <a:r>
              <a:rPr lang="en-US" b="1" dirty="0"/>
              <a:t>Edges: </a:t>
            </a:r>
            <a:r>
              <a:rPr lang="en-US" dirty="0"/>
              <a:t>represent the outcome of the test, leading to either more nodes or leaf nodes.</a:t>
            </a:r>
          </a:p>
          <a:p>
            <a:r>
              <a:rPr lang="en-US" b="1" dirty="0"/>
              <a:t>Leaf or terminal nodes: </a:t>
            </a:r>
            <a:r>
              <a:rPr lang="en-US" dirty="0"/>
              <a:t>represent the final outcome or class label in classification tasks.</a:t>
            </a:r>
          </a:p>
          <a:p>
            <a:r>
              <a:rPr lang="en-US" dirty="0"/>
              <a:t>The tree is built by splitting the data based on feature values that best separate the classes or predict the target variable.</a:t>
            </a:r>
          </a:p>
          <a:p>
            <a:r>
              <a:rPr lang="en-US" dirty="0"/>
              <a:t>The goal is to create a tree that accurately classifies new instances by following the decision rules in the tree structure.</a:t>
            </a:r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91F65F30-EF79-77A6-B2FA-4C058D172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5124" y="4184649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D47EE948-0E94-CCD1-D6FF-A255B6023E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4824" y="4184649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BB531A76-C5FF-3DD0-68F4-8923705439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70938" y="3390899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D9B393C6-4F62-42E1-E640-C8E31761B0DA}"/>
              </a:ext>
            </a:extLst>
          </p:cNvPr>
          <p:cNvSpPr>
            <a:spLocks noChangeShapeType="1"/>
          </p:cNvSpPr>
          <p:nvPr/>
        </p:nvSpPr>
        <p:spPr bwMode="auto">
          <a:xfrm>
            <a:off x="9982199" y="3390899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0D8D90D5-61AD-7E15-B13C-8F79AA05722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2862" y="2663824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7B5B0C93-8E36-0007-38EF-11780BB2B7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59674" y="2663824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5">
            <a:extLst>
              <a:ext uri="{FF2B5EF4-FFF2-40B4-BE49-F238E27FC236}">
                <a16:creationId xmlns:a16="http://schemas.microsoft.com/office/drawing/2014/main" id="{C2A76C01-23EE-9784-F0CD-74EF9B833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2209800"/>
            <a:ext cx="936625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dirty="0">
                <a:solidFill>
                  <a:srgbClr val="2D1993"/>
                </a:solidFill>
              </a:rPr>
              <a:t>Home Owner</a:t>
            </a:r>
            <a:endParaRPr lang="en-US" altLang="en-US" sz="1600" b="0" dirty="0">
              <a:solidFill>
                <a:schemeClr val="bg2"/>
              </a:solidFill>
            </a:endParaRP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0420DD37-F54E-8E0D-DE50-F5F218B42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3199" y="3127374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MarSt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82468C88-4935-6C52-4405-17AB8BD56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7713" y="3919537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2D1993"/>
                </a:solidFill>
              </a:rPr>
              <a:t>Income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6" name="AutoShape 18">
            <a:extLst>
              <a:ext uri="{FF2B5EF4-FFF2-40B4-BE49-F238E27FC236}">
                <a16:creationId xmlns:a16="http://schemas.microsoft.com/office/drawing/2014/main" id="{5674E3A3-170D-722E-4172-7525DEDFC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4812" y="4708525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51A823C6-21DE-5434-EF65-1E3A015E4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8612" y="4708524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18" name="AutoShape 20">
            <a:extLst>
              <a:ext uri="{FF2B5EF4-FFF2-40B4-BE49-F238E27FC236}">
                <a16:creationId xmlns:a16="http://schemas.microsoft.com/office/drawing/2014/main" id="{F29182D2-8181-6A4D-D3CF-A7B4CF222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2562" y="4725988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05A256A9-E443-0A14-AF37-36EC0D706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9399" y="4711699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20" name="AutoShape 22">
            <a:extLst>
              <a:ext uri="{FF2B5EF4-FFF2-40B4-BE49-F238E27FC236}">
                <a16:creationId xmlns:a16="http://schemas.microsoft.com/office/drawing/2014/main" id="{AEE60AE4-FB38-2F12-0044-B802F2820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12" y="3141662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1" name="Text Box 23">
            <a:extLst>
              <a:ext uri="{FF2B5EF4-FFF2-40B4-BE49-F238E27FC236}">
                <a16:creationId xmlns:a16="http://schemas.microsoft.com/office/drawing/2014/main" id="{F3E9E2F1-F8F2-86D5-819A-4425FA30B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662" y="3127374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rgbClr val="00FFFF"/>
              </a:solidFill>
            </a:endParaRPr>
          </a:p>
        </p:txBody>
      </p:sp>
      <p:sp>
        <p:nvSpPr>
          <p:cNvPr id="22" name="AutoShape 24">
            <a:extLst>
              <a:ext uri="{FF2B5EF4-FFF2-40B4-BE49-F238E27FC236}">
                <a16:creationId xmlns:a16="http://schemas.microsoft.com/office/drawing/2014/main" id="{3716D9CC-CF10-920B-3DA4-E87A72C34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3012" y="3946524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3" name="Text Box 25">
            <a:extLst>
              <a:ext uri="{FF2B5EF4-FFF2-40B4-BE49-F238E27FC236}">
                <a16:creationId xmlns:a16="http://schemas.microsoft.com/office/drawing/2014/main" id="{CDD848F3-C68A-3584-11AD-4AF12D800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9212" y="3946524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>
                <a:solidFill>
                  <a:srgbClr val="800000"/>
                </a:solidFill>
              </a:rPr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24" name="Text Box 26">
            <a:extLst>
              <a:ext uri="{FF2B5EF4-FFF2-40B4-BE49-F238E27FC236}">
                <a16:creationId xmlns:a16="http://schemas.microsoft.com/office/drawing/2014/main" id="{27A3D91E-0ABD-2FB4-8BB0-5708F4512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24" y="2663824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Yes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25" name="Text Box 27">
            <a:extLst>
              <a:ext uri="{FF2B5EF4-FFF2-40B4-BE49-F238E27FC236}">
                <a16:creationId xmlns:a16="http://schemas.microsoft.com/office/drawing/2014/main" id="{73845729-EF3B-539B-AA0C-56110413F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5437" y="2663824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No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26" name="Text Box 28">
            <a:extLst>
              <a:ext uri="{FF2B5EF4-FFF2-40B4-BE49-F238E27FC236}">
                <a16:creationId xmlns:a16="http://schemas.microsoft.com/office/drawing/2014/main" id="{6F24B690-46BF-DD1E-8DD9-9C14CDAA9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8100" y="3428999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Married</a:t>
            </a:r>
            <a:r>
              <a:rPr lang="en-US" altLang="en-US" sz="1600" b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27" name="Text Box 29">
            <a:extLst>
              <a:ext uri="{FF2B5EF4-FFF2-40B4-BE49-F238E27FC236}">
                <a16:creationId xmlns:a16="http://schemas.microsoft.com/office/drawing/2014/main" id="{F8CBC77D-984C-A98C-65A4-8CF803307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950" y="3457574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 dirty="0"/>
              <a:t>Single, Divorced</a:t>
            </a:r>
            <a:endParaRPr lang="en-US" altLang="en-US" sz="1600" b="0" dirty="0">
              <a:solidFill>
                <a:schemeClr val="bg2"/>
              </a:solidFill>
            </a:endParaRPr>
          </a:p>
        </p:txBody>
      </p:sp>
      <p:sp>
        <p:nvSpPr>
          <p:cNvPr id="28" name="Text Box 30">
            <a:extLst>
              <a:ext uri="{FF2B5EF4-FFF2-40B4-BE49-F238E27FC236}">
                <a16:creationId xmlns:a16="http://schemas.microsoft.com/office/drawing/2014/main" id="{2FC31D7F-38AA-9CC6-CAFD-5437AC7D3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538" y="4249737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&lt;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p:sp>
        <p:nvSpPr>
          <p:cNvPr id="29" name="Text Box 31">
            <a:extLst>
              <a:ext uri="{FF2B5EF4-FFF2-40B4-BE49-F238E27FC236}">
                <a16:creationId xmlns:a16="http://schemas.microsoft.com/office/drawing/2014/main" id="{50629751-A129-5682-468D-2F8AA9AC3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7363" y="4249737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-84" charset="2"/>
              <a:buNone/>
            </a:pPr>
            <a:r>
              <a:rPr lang="en-US" altLang="en-US" sz="1600" b="0"/>
              <a:t>&gt; 80K</a:t>
            </a:r>
            <a:endParaRPr lang="en-US" altLang="en-US" sz="1600" b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46828C6-59C6-D595-4163-9EAB7C02F1EC}"/>
                  </a:ext>
                </a:extLst>
              </p14:cNvPr>
              <p14:cNvContentPartPr/>
              <p14:nvPr/>
            </p14:nvContentPartPr>
            <p14:xfrm>
              <a:off x="573501" y="2832522"/>
              <a:ext cx="878760" cy="99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46828C6-59C6-D595-4163-9EAB7C02F1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701" y="2723802"/>
                <a:ext cx="9723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77DD393-2AC3-68CD-AB06-545BCCD58AD5}"/>
                  </a:ext>
                </a:extLst>
              </p14:cNvPr>
              <p14:cNvContentPartPr/>
              <p14:nvPr/>
            </p14:nvContentPartPr>
            <p14:xfrm>
              <a:off x="7763421" y="1989762"/>
              <a:ext cx="1560240" cy="1022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77DD393-2AC3-68CD-AB06-545BCCD58A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2101" y="1958442"/>
                <a:ext cx="1622880" cy="10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12A59F6-A3E5-304E-E0E4-9E8303289F42}"/>
                  </a:ext>
                </a:extLst>
              </p14:cNvPr>
              <p14:cNvContentPartPr/>
              <p14:nvPr/>
            </p14:nvContentPartPr>
            <p14:xfrm>
              <a:off x="9000381" y="2931162"/>
              <a:ext cx="1219680" cy="735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12A59F6-A3E5-304E-E0E4-9E8303289F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9061" y="2899842"/>
                <a:ext cx="128232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DF1EC9B-251A-3889-96D6-3F8502B942E9}"/>
                  </a:ext>
                </a:extLst>
              </p14:cNvPr>
              <p14:cNvContentPartPr/>
              <p14:nvPr/>
            </p14:nvContentPartPr>
            <p14:xfrm>
              <a:off x="7511781" y="4525962"/>
              <a:ext cx="1149120" cy="736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DF1EC9B-251A-3889-96D6-3F8502B942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0461" y="4494642"/>
                <a:ext cx="121176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455D0AE-BB33-4440-8215-D42B6B2F309F}"/>
                  </a:ext>
                </a:extLst>
              </p14:cNvPr>
              <p14:cNvContentPartPr/>
              <p14:nvPr/>
            </p14:nvContentPartPr>
            <p14:xfrm>
              <a:off x="7350861" y="2657202"/>
              <a:ext cx="896760" cy="498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455D0AE-BB33-4440-8215-D42B6B2F30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19541" y="2625882"/>
                <a:ext cx="95940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276DE5E-8802-FDF1-FC97-FC3F7C6DF069}"/>
                  </a:ext>
                </a:extLst>
              </p14:cNvPr>
              <p14:cNvContentPartPr/>
              <p14:nvPr/>
            </p14:nvContentPartPr>
            <p14:xfrm>
              <a:off x="573501" y="3765282"/>
              <a:ext cx="520200" cy="72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276DE5E-8802-FDF1-FC97-FC3F7C6DF0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021" y="3657282"/>
                <a:ext cx="6231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A3F3C07-4FCE-2402-9937-B48E6F9B1E0D}"/>
                  </a:ext>
                </a:extLst>
              </p14:cNvPr>
              <p14:cNvContentPartPr/>
              <p14:nvPr/>
            </p14:nvContentPartPr>
            <p14:xfrm>
              <a:off x="376221" y="4401402"/>
              <a:ext cx="2295360" cy="81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A3F3C07-4FCE-2402-9937-B48E6F9B1E0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0861" y="4292322"/>
                <a:ext cx="23864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A2E1191-03E1-1382-409C-FDC2319FC7F9}"/>
                  </a:ext>
                </a:extLst>
              </p14:cNvPr>
              <p14:cNvContentPartPr/>
              <p14:nvPr/>
            </p14:nvContentPartPr>
            <p14:xfrm>
              <a:off x="591501" y="3343362"/>
              <a:ext cx="574200" cy="63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A2E1191-03E1-1382-409C-FDC2319FC7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5781" y="3234642"/>
                <a:ext cx="665640" cy="2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66343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9219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15200" y="118903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42200" imgH="7023100" progId="Visio.Drawing.6">
                  <p:embed/>
                </p:oleObj>
              </mc:Choice>
              <mc:Fallback>
                <p:oleObj name="Visio" r:id="rId2" imgW="7442200" imgH="7023100" progId="Visio.Drawing.6">
                  <p:embed/>
                  <p:pic>
                    <p:nvPicPr>
                      <p:cNvPr id="921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18903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5797" name="Line 5"/>
          <p:cNvSpPr>
            <a:spLocks noChangeShapeType="1"/>
          </p:cNvSpPr>
          <p:nvPr/>
        </p:nvSpPr>
        <p:spPr bwMode="auto">
          <a:xfrm>
            <a:off x="7620000" y="28194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798" name="Line 6"/>
          <p:cNvSpPr>
            <a:spLocks noChangeShapeType="1"/>
          </p:cNvSpPr>
          <p:nvPr/>
        </p:nvSpPr>
        <p:spPr bwMode="auto">
          <a:xfrm>
            <a:off x="7620000" y="25908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799" name="Line 7"/>
          <p:cNvSpPr>
            <a:spLocks noChangeShapeType="1"/>
          </p:cNvSpPr>
          <p:nvPr/>
        </p:nvSpPr>
        <p:spPr bwMode="auto">
          <a:xfrm>
            <a:off x="7620000" y="2209800"/>
            <a:ext cx="4191000" cy="2209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800" name="Line 8"/>
          <p:cNvSpPr>
            <a:spLocks noChangeShapeType="1"/>
          </p:cNvSpPr>
          <p:nvPr/>
        </p:nvSpPr>
        <p:spPr bwMode="auto">
          <a:xfrm>
            <a:off x="7620000" y="2667000"/>
            <a:ext cx="4191000" cy="1905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5801" name="Line 9"/>
          <p:cNvSpPr>
            <a:spLocks noChangeShapeType="1"/>
          </p:cNvSpPr>
          <p:nvPr/>
        </p:nvSpPr>
        <p:spPr bwMode="auto">
          <a:xfrm>
            <a:off x="7620000" y="2438400"/>
            <a:ext cx="4191000" cy="1600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46A0403-1AAD-93A9-CD57-CE59ED4786E5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0"/>
            <a:ext cx="5943600" cy="3657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GB" altLang="en-US" sz="2000" dirty="0"/>
              <a:t>A support vector machine (SVM) is a discriminative classification model that learns linear or nonlinear decision boundaries in the attribute space to separate the classes.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GB" altLang="en-US" sz="2000" dirty="0"/>
              <a:t>SVM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/>
              <a:t>strong regularization capabilities.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/>
              <a:t>good generalization performance.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/>
              <a:t>learn highly expressive models without suffering from overfitting.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B3FC9-8A60-1335-50DB-FF28ED991BFD}"/>
              </a:ext>
            </a:extLst>
          </p:cNvPr>
          <p:cNvSpPr txBox="1"/>
          <p:nvPr/>
        </p:nvSpPr>
        <p:spPr>
          <a:xfrm>
            <a:off x="533400" y="5264866"/>
            <a:ext cx="6096000" cy="3416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1800" dirty="0"/>
              <a:t>Other Possible Solutions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10243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15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42200" imgH="7023100" progId="Visio.Drawing.6">
                  <p:embed/>
                </p:oleObj>
              </mc:Choice>
              <mc:Fallback>
                <p:oleObj name="Visio" r:id="rId2" imgW="7442200" imgH="7023100" progId="Visio.Drawing.6">
                  <p:embed/>
                  <p:pic>
                    <p:nvPicPr>
                      <p:cNvPr id="1024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4">
            <a:extLst>
              <a:ext uri="{FF2B5EF4-FFF2-40B4-BE49-F238E27FC236}">
                <a16:creationId xmlns:a16="http://schemas.microsoft.com/office/drawing/2014/main" id="{F53C6E55-C12E-D2AD-BF7C-1A0D66F39640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0"/>
            <a:ext cx="5943600" cy="3657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GB" altLang="en-US" sz="2000" dirty="0"/>
              <a:t>A support vector machine (SVM) is a discriminative classification model that learns linear or nonlinear decision boundaries in the attribute space to separate the classes. 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GB" altLang="en-US" sz="2000" dirty="0"/>
              <a:t>SVM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/>
              <a:t>strong regularization capabilities.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/>
              <a:t>good generalization performance.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sz="2000" dirty="0"/>
              <a:t>learn highly expressive models without suffering from overfitting.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A9136-33D2-BF5B-5710-B0FBB04694E9}"/>
              </a:ext>
            </a:extLst>
          </p:cNvPr>
          <p:cNvSpPr txBox="1"/>
          <p:nvPr/>
        </p:nvSpPr>
        <p:spPr>
          <a:xfrm>
            <a:off x="533400" y="5264866"/>
            <a:ext cx="6096000" cy="8402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1800" dirty="0"/>
              <a:t>Which one is better? </a:t>
            </a:r>
            <a:r>
              <a:rPr lang="en-US" altLang="en-US" sz="1800" b="1" dirty="0"/>
              <a:t>B1</a:t>
            </a:r>
            <a:r>
              <a:rPr lang="en-US" altLang="en-US" sz="1800" dirty="0"/>
              <a:t> or </a:t>
            </a:r>
            <a:r>
              <a:rPr lang="en-US" altLang="en-US" sz="1800" b="1" dirty="0"/>
              <a:t>B2</a:t>
            </a:r>
            <a:r>
              <a:rPr lang="en-US" altLang="en-US" sz="1800" dirty="0"/>
              <a:t>?</a:t>
            </a:r>
          </a:p>
          <a:p>
            <a:pPr algn="ctr">
              <a:lnSpc>
                <a:spcPct val="90000"/>
              </a:lnSpc>
            </a:pPr>
            <a:endParaRPr lang="en-US" altLang="en-US" sz="1800" dirty="0"/>
          </a:p>
          <a:p>
            <a:pPr algn="ctr">
              <a:lnSpc>
                <a:spcPct val="90000"/>
              </a:lnSpc>
            </a:pPr>
            <a:r>
              <a:rPr lang="en-US" altLang="en-US" sz="1800" dirty="0"/>
              <a:t>How do you define better?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9601" y="4114800"/>
            <a:ext cx="5333999" cy="15240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en-US" sz="2000" dirty="0"/>
              <a:t>Find hyperplane </a:t>
            </a:r>
            <a:r>
              <a:rPr lang="en-US" altLang="en-US" sz="2000" dirty="0">
                <a:solidFill>
                  <a:srgbClr val="FF0000"/>
                </a:solidFill>
              </a:rPr>
              <a:t>maximizes</a:t>
            </a:r>
            <a:r>
              <a:rPr lang="en-US" altLang="en-US" sz="2000" dirty="0"/>
              <a:t> the margin</a:t>
            </a:r>
          </a:p>
          <a:p>
            <a:pPr algn="ctr">
              <a:lnSpc>
                <a:spcPct val="90000"/>
              </a:lnSpc>
            </a:pPr>
            <a:r>
              <a:rPr lang="en-US" altLang="en-US" sz="2000" dirty="0"/>
              <a:t>B1 is better than B2</a:t>
            </a:r>
          </a:p>
        </p:txBody>
      </p:sp>
      <p:graphicFrame>
        <p:nvGraphicFramePr>
          <p:cNvPr id="11267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15200" y="1195388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42200" imgH="7023100" progId="Visio.Drawing.6">
                  <p:embed/>
                </p:oleObj>
              </mc:Choice>
              <mc:Fallback>
                <p:oleObj name="Visio" r:id="rId2" imgW="7442200" imgH="7023100" progId="Visio.Drawing.6">
                  <p:embed/>
                  <p:pic>
                    <p:nvPicPr>
                      <p:cNvPr id="1126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195388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4">
            <a:extLst>
              <a:ext uri="{FF2B5EF4-FFF2-40B4-BE49-F238E27FC236}">
                <a16:creationId xmlns:a16="http://schemas.microsoft.com/office/drawing/2014/main" id="{5D9CC959-67E7-8407-A941-3E4BBB5A17DE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371600"/>
            <a:ext cx="5943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GB" altLang="en-US" sz="2000" dirty="0"/>
              <a:t>The point is now about the </a:t>
            </a:r>
            <a:r>
              <a:rPr lang="en-GB" altLang="en-US" sz="2000" b="1" dirty="0">
                <a:solidFill>
                  <a:schemeClr val="accent2"/>
                </a:solidFill>
              </a:rPr>
              <a:t>margin of a separating hyperplane</a:t>
            </a:r>
            <a:r>
              <a:rPr lang="en-GB" altLang="en-US" sz="2000" dirty="0"/>
              <a:t> and the rationale for choosing such a hyperplane with </a:t>
            </a:r>
            <a:r>
              <a:rPr lang="en-GB" altLang="en-US" sz="2000" b="1" dirty="0">
                <a:solidFill>
                  <a:schemeClr val="accent6">
                    <a:lumMod val="75000"/>
                  </a:schemeClr>
                </a:solidFill>
              </a:rPr>
              <a:t>maximum margin.</a:t>
            </a:r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  <a:p>
            <a:pPr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</a:pPr>
            <a:endParaRPr lang="en-GB" altLang="en-US" sz="20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12292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6248400" y="3429000"/>
          <a:ext cx="14351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99753" imgH="177723" progId="Equation.3">
                  <p:embed/>
                </p:oleObj>
              </mc:Choice>
              <mc:Fallback>
                <p:oleObj name="Equation" r:id="rId2" imgW="799753" imgH="177723" progId="Equation.3">
                  <p:embed/>
                  <p:pic>
                    <p:nvPicPr>
                      <p:cNvPr id="1229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29000"/>
                        <a:ext cx="143510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0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15200" y="1204119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122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204119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Line 5"/>
          <p:cNvSpPr>
            <a:spLocks noChangeShapeType="1"/>
          </p:cNvSpPr>
          <p:nvPr/>
        </p:nvSpPr>
        <p:spPr bwMode="auto">
          <a:xfrm flipH="1">
            <a:off x="7772400" y="2743200"/>
            <a:ext cx="1219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" name="Line 8"/>
          <p:cNvSpPr>
            <a:spLocks noChangeShapeType="1"/>
          </p:cNvSpPr>
          <p:nvPr/>
        </p:nvSpPr>
        <p:spPr bwMode="auto">
          <a:xfrm flipH="1">
            <a:off x="7772400" y="3276601"/>
            <a:ext cx="1295400" cy="823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4" name="Object 4"/>
          <p:cNvGraphicFramePr>
            <a:graphicFrameLocks noChangeAspect="1"/>
          </p:cNvGraphicFramePr>
          <p:nvPr/>
        </p:nvGraphicFramePr>
        <p:xfrm>
          <a:off x="6180139" y="4024314"/>
          <a:ext cx="15716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5920" imgH="177723" progId="Equation.3">
                  <p:embed/>
                </p:oleObj>
              </mc:Choice>
              <mc:Fallback>
                <p:oleObj name="Equation" r:id="rId6" imgW="875920" imgH="177723" progId="Equation.3">
                  <p:embed/>
                  <p:pic>
                    <p:nvPicPr>
                      <p:cNvPr id="122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0139" y="4024314"/>
                        <a:ext cx="157162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Line 10"/>
          <p:cNvSpPr>
            <a:spLocks noChangeShapeType="1"/>
          </p:cNvSpPr>
          <p:nvPr/>
        </p:nvSpPr>
        <p:spPr bwMode="auto">
          <a:xfrm flipV="1">
            <a:off x="9372600" y="1768165"/>
            <a:ext cx="1219200" cy="776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6" name="Object 5"/>
          <p:cNvGraphicFramePr>
            <a:graphicFrameLocks noChangeAspect="1"/>
          </p:cNvGraphicFramePr>
          <p:nvPr/>
        </p:nvGraphicFramePr>
        <p:xfrm>
          <a:off x="9473407" y="1331488"/>
          <a:ext cx="15716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75920" imgH="177723" progId="Equation.3">
                  <p:embed/>
                </p:oleObj>
              </mc:Choice>
              <mc:Fallback>
                <p:oleObj name="Equation" r:id="rId8" imgW="875920" imgH="177723" progId="Equation.3">
                  <p:embed/>
                  <p:pic>
                    <p:nvPicPr>
                      <p:cNvPr id="1229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3407" y="1331488"/>
                        <a:ext cx="157162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">
                <a:extLst>
                  <a:ext uri="{FF2B5EF4-FFF2-40B4-BE49-F238E27FC236}">
                    <a16:creationId xmlns:a16="http://schemas.microsoft.com/office/drawing/2014/main" id="{47339A11-8CEF-3642-4E91-8B2AF0113C9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3400" y="1371599"/>
                <a:ext cx="5181600" cy="420370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600" kern="1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3464" indent="-283464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dirty="0"/>
                  <a:t>The generic equation of a separating hyperplane can be written as</a:t>
                </a:r>
              </a:p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alt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altLang="en-US" sz="2000" dirty="0"/>
                  <a:t> represent the attributes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GB" altLang="en-US" sz="2000" dirty="0"/>
                  <a:t> represent the hyperplane.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dirty="0"/>
                  <a:t>A data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en-US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altLang="en-US" sz="2000" dirty="0"/>
                  <a:t>can belong to either side of the hyperplane depending on the sign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altLang="en-US" sz="2000" dirty="0"/>
              </a:p>
            </p:txBody>
          </p:sp>
        </mc:Choice>
        <mc:Fallback xmlns="">
          <p:sp>
            <p:nvSpPr>
              <p:cNvPr id="2" name="Rectangle 4">
                <a:extLst>
                  <a:ext uri="{FF2B5EF4-FFF2-40B4-BE49-F238E27FC236}">
                    <a16:creationId xmlns:a16="http://schemas.microsoft.com/office/drawing/2014/main" id="{47339A11-8CEF-3642-4E91-8B2AF0113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71599"/>
                <a:ext cx="5181600" cy="4203701"/>
              </a:xfrm>
              <a:prstGeom prst="rect">
                <a:avLst/>
              </a:prstGeom>
              <a:blipFill>
                <a:blip r:embed="rId10"/>
                <a:stretch>
                  <a:fillRect l="-1467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E6887-ECC7-D4D1-7CD3-963F59FD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7D56DFDE-77E7-B2D4-F97F-40E6C4D62D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12292" name="Object 3">
            <a:extLst>
              <a:ext uri="{FF2B5EF4-FFF2-40B4-BE49-F238E27FC236}">
                <a16:creationId xmlns:a16="http://schemas.microsoft.com/office/drawing/2014/main" id="{611A6D1F-36E0-6103-60D5-3BB520BE599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248400" y="3429000"/>
          <a:ext cx="14351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99753" imgH="177723" progId="Equation.3">
                  <p:embed/>
                </p:oleObj>
              </mc:Choice>
              <mc:Fallback>
                <p:oleObj name="Equation" r:id="rId2" imgW="799753" imgH="177723" progId="Equation.3">
                  <p:embed/>
                  <p:pic>
                    <p:nvPicPr>
                      <p:cNvPr id="12292" name="Object 3">
                        <a:extLst>
                          <a:ext uri="{FF2B5EF4-FFF2-40B4-BE49-F238E27FC236}">
                            <a16:creationId xmlns:a16="http://schemas.microsoft.com/office/drawing/2014/main" id="{611A6D1F-36E0-6103-60D5-3BB520BE5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429000"/>
                        <a:ext cx="143510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2E8B1D0D-6EB8-3495-CE59-D633CFABA503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15200" y="1204119"/>
          <a:ext cx="4876800" cy="460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442200" imgH="7023100" progId="Visio.Drawing.6">
                  <p:embed/>
                </p:oleObj>
              </mc:Choice>
              <mc:Fallback>
                <p:oleObj name="Visio" r:id="rId4" imgW="7442200" imgH="7023100" progId="Visio.Drawing.6">
                  <p:embed/>
                  <p:pic>
                    <p:nvPicPr>
                      <p:cNvPr id="12290" name="Object 2">
                        <a:extLst>
                          <a:ext uri="{FF2B5EF4-FFF2-40B4-BE49-F238E27FC236}">
                            <a16:creationId xmlns:a16="http://schemas.microsoft.com/office/drawing/2014/main" id="{2E8B1D0D-6EB8-3495-CE59-D633CFABA5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204119"/>
                        <a:ext cx="4876800" cy="460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Line 5">
            <a:extLst>
              <a:ext uri="{FF2B5EF4-FFF2-40B4-BE49-F238E27FC236}">
                <a16:creationId xmlns:a16="http://schemas.microsoft.com/office/drawing/2014/main" id="{1E42FB4A-46D2-2482-96CA-358EAF2C92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0" y="2743200"/>
            <a:ext cx="1219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" name="Line 8">
            <a:extLst>
              <a:ext uri="{FF2B5EF4-FFF2-40B4-BE49-F238E27FC236}">
                <a16:creationId xmlns:a16="http://schemas.microsoft.com/office/drawing/2014/main" id="{18AD27FF-C5DD-D7D4-2CF4-DC0018EA97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0" y="3276601"/>
            <a:ext cx="1295400" cy="823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4" name="Object 4">
            <a:extLst>
              <a:ext uri="{FF2B5EF4-FFF2-40B4-BE49-F238E27FC236}">
                <a16:creationId xmlns:a16="http://schemas.microsoft.com/office/drawing/2014/main" id="{3BEAB991-35EB-08FF-4782-4872CBA24A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0139" y="4024314"/>
          <a:ext cx="15716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5920" imgH="177723" progId="Equation.3">
                  <p:embed/>
                </p:oleObj>
              </mc:Choice>
              <mc:Fallback>
                <p:oleObj name="Equation" r:id="rId6" imgW="875920" imgH="177723" progId="Equation.3">
                  <p:embed/>
                  <p:pic>
                    <p:nvPicPr>
                      <p:cNvPr id="12294" name="Object 4">
                        <a:extLst>
                          <a:ext uri="{FF2B5EF4-FFF2-40B4-BE49-F238E27FC236}">
                            <a16:creationId xmlns:a16="http://schemas.microsoft.com/office/drawing/2014/main" id="{3BEAB991-35EB-08FF-4782-4872CBA24A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0139" y="4024314"/>
                        <a:ext cx="157162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Line 10">
            <a:extLst>
              <a:ext uri="{FF2B5EF4-FFF2-40B4-BE49-F238E27FC236}">
                <a16:creationId xmlns:a16="http://schemas.microsoft.com/office/drawing/2014/main" id="{A5A15385-5AAA-85C1-5C31-6EEC6E58B4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372600" y="1768165"/>
            <a:ext cx="1219200" cy="776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2296" name="Object 5">
            <a:extLst>
              <a:ext uri="{FF2B5EF4-FFF2-40B4-BE49-F238E27FC236}">
                <a16:creationId xmlns:a16="http://schemas.microsoft.com/office/drawing/2014/main" id="{2F893B72-9449-4E09-E71E-EAB6F8FEB3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73407" y="1331488"/>
          <a:ext cx="15716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75920" imgH="177723" progId="Equation.3">
                  <p:embed/>
                </p:oleObj>
              </mc:Choice>
              <mc:Fallback>
                <p:oleObj name="Equation" r:id="rId8" imgW="875920" imgH="177723" progId="Equation.3">
                  <p:embed/>
                  <p:pic>
                    <p:nvPicPr>
                      <p:cNvPr id="12296" name="Object 5">
                        <a:extLst>
                          <a:ext uri="{FF2B5EF4-FFF2-40B4-BE49-F238E27FC236}">
                            <a16:creationId xmlns:a16="http://schemas.microsoft.com/office/drawing/2014/main" id="{2F893B72-9449-4E09-E71E-EAB6F8FEB3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3407" y="1331488"/>
                        <a:ext cx="157162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">
                <a:extLst>
                  <a:ext uri="{FF2B5EF4-FFF2-40B4-BE49-F238E27FC236}">
                    <a16:creationId xmlns:a16="http://schemas.microsoft.com/office/drawing/2014/main" id="{D3394237-51A2-D94E-73CA-B205EA2C064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3400" y="1371599"/>
                <a:ext cx="5181600" cy="420370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600" kern="1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3464" indent="-283464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dirty="0"/>
                  <a:t>The hyperplane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GB" altLang="en-US" sz="2000" dirty="0"/>
                  <a:t> working on this condition:</a:t>
                </a:r>
              </a:p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GB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0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en-GB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sz="20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dirty="0"/>
                  <a:t>That led to: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altLang="en-US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func>
                              <m:funcPr>
                                <m:ctrlPr>
                                  <a:rPr lang="en-GB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altLang="en-US" sz="200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lim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lim>
                                </m:limLow>
                              </m:fName>
                              <m:e>
                                <m:f>
                                  <m:fPr>
                                    <m:ctrlPr>
                                      <a:rPr lang="en-GB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mr>
                        <m:m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sz="20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en-US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e>
                        </m:mr>
                      </m:m>
                    </m:oMath>
                  </m:oMathPara>
                </a14:m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</p:txBody>
          </p:sp>
        </mc:Choice>
        <mc:Fallback xmlns="">
          <p:sp>
            <p:nvSpPr>
              <p:cNvPr id="2" name="Rectangle 4">
                <a:extLst>
                  <a:ext uri="{FF2B5EF4-FFF2-40B4-BE49-F238E27FC236}">
                    <a16:creationId xmlns:a16="http://schemas.microsoft.com/office/drawing/2014/main" id="{D3394237-51A2-D94E-73CA-B205EA2C0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71599"/>
                <a:ext cx="5181600" cy="4203701"/>
              </a:xfrm>
              <a:prstGeom prst="rect">
                <a:avLst/>
              </a:prstGeom>
              <a:blipFill>
                <a:blip r:embed="rId10"/>
                <a:stretch>
                  <a:fillRect l="-1467" t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266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Support Vector Machines</a:t>
            </a:r>
          </a:p>
        </p:txBody>
      </p:sp>
      <p:graphicFrame>
        <p:nvGraphicFramePr>
          <p:cNvPr id="17411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6698949" y="1524000"/>
          <a:ext cx="47244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442200" imgH="7023100" progId="Visio.Drawing.6">
                  <p:embed/>
                </p:oleObj>
              </mc:Choice>
              <mc:Fallback>
                <p:oleObj name="Visio" r:id="rId2" imgW="7442200" imgH="7023100" progId="Visio.Drawing.6">
                  <p:embed/>
                  <p:pic>
                    <p:nvPicPr>
                      <p:cNvPr id="174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8949" y="1524000"/>
                        <a:ext cx="4724400" cy="445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003749" y="2197100"/>
            <a:ext cx="4038600" cy="3124200"/>
            <a:chOff x="1584" y="1632"/>
            <a:chExt cx="2544" cy="1968"/>
          </a:xfrm>
        </p:grpSpPr>
        <p:sp>
          <p:nvSpPr>
            <p:cNvPr id="17413" name="Oval 8"/>
            <p:cNvSpPr>
              <a:spLocks noChangeArrowheads="1"/>
            </p:cNvSpPr>
            <p:nvPr/>
          </p:nvSpPr>
          <p:spPr bwMode="auto">
            <a:xfrm>
              <a:off x="1584" y="1632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7414" name="Oval 9"/>
            <p:cNvSpPr>
              <a:spLocks noChangeArrowheads="1"/>
            </p:cNvSpPr>
            <p:nvPr/>
          </p:nvSpPr>
          <p:spPr bwMode="auto">
            <a:xfrm>
              <a:off x="2304" y="2208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7415" name="Oval 10"/>
            <p:cNvSpPr>
              <a:spLocks noChangeArrowheads="1"/>
            </p:cNvSpPr>
            <p:nvPr/>
          </p:nvSpPr>
          <p:spPr bwMode="auto">
            <a:xfrm>
              <a:off x="2208" y="168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7416" name="Oval 11"/>
            <p:cNvSpPr>
              <a:spLocks noChangeArrowheads="1"/>
            </p:cNvSpPr>
            <p:nvPr/>
          </p:nvSpPr>
          <p:spPr bwMode="auto">
            <a:xfrm>
              <a:off x="2832" y="3264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7417" name="Oval 12"/>
            <p:cNvSpPr>
              <a:spLocks noChangeArrowheads="1"/>
            </p:cNvSpPr>
            <p:nvPr/>
          </p:nvSpPr>
          <p:spPr bwMode="auto">
            <a:xfrm>
              <a:off x="3312" y="240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17418" name="Oval 13"/>
            <p:cNvSpPr>
              <a:spLocks noChangeArrowheads="1"/>
            </p:cNvSpPr>
            <p:nvPr/>
          </p:nvSpPr>
          <p:spPr bwMode="auto">
            <a:xfrm>
              <a:off x="3792" y="2736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anose="05010101010101010101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C4174F84-5161-4DA0-FF50-6D1202BD80C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3400" y="1371599"/>
                <a:ext cx="5181600" cy="4953001"/>
              </a:xfrm>
              <a:prstGeom prst="rect">
                <a:avLst/>
              </a:prstGeom>
            </p:spPr>
            <p:txBody>
              <a:bodyPr>
                <a:normAutofit fontScale="55000" lnSpcReduction="20000"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Tx/>
                  <a:buNone/>
                  <a:defRPr lang="en-US" sz="1600" kern="1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83464" indent="-283464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600" kern="1200" dirty="0" smtClean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14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718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  <a:def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29000" indent="-228600" algn="l" defTabSz="914400" rtl="0" eaLnBrk="1" latinLnBrk="0" hangingPunct="1">
                  <a:lnSpc>
                    <a:spcPct val="90000"/>
                  </a:lnSpc>
                  <a:spcBef>
                    <a:spcPct val="300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b="1" dirty="0"/>
                  <a:t>SVM to learn linear hyperplanes even in situations where the classes are not linearly separable.</a:t>
                </a:r>
              </a:p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dirty="0"/>
                  <a:t>To do this, SVM must consider the trade-off between the width of the margin and the number of training errors committed by the linear hyperplane.</a:t>
                </a:r>
              </a:p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dirty="0"/>
                  <a:t>The hyperplane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GB" altLang="en-US" sz="2000" dirty="0"/>
                  <a:t> working on this condition:</a:t>
                </a:r>
              </a:p>
              <a:p>
                <a:pPr>
                  <a:lnSpc>
                    <a:spcPct val="11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sz="2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000" i="1">
                          <a:latin typeface="Cambria Math" panose="02040503050406030204" pitchFamily="18" charset="0"/>
                        </a:rPr>
                        <m:t>&gt;1−</m:t>
                      </m:r>
                      <m:sSub>
                        <m:sSubPr>
                          <m:ctrlPr>
                            <a:rPr lang="en-US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dirty="0"/>
                  <a:t>That led to: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altLang="en-US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func>
                              <m:funcPr>
                                <m:ctrlPr>
                                  <a:rPr lang="en-GB" alt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altLang="en-US" sz="200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lim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f>
                                  <m:fPr>
                                    <m:ctrlPr>
                                      <a:rPr lang="en-GB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alt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eqArr>
                              <m:eqArrPr>
                                <m:ctrlP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20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lang="en-US" altLang="en-US" sz="20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20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en-US" sz="20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</a:rPr>
                                  <m:t>&gt;1−</m:t>
                                </m:r>
                                <m:sSub>
                                  <m:sSub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GB" altLang="en-US" sz="2000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endParaRPr lang="en-GB" altLang="en-US" sz="2000" dirty="0"/>
              </a:p>
              <a:p>
                <a:pPr>
                  <a:lnSpc>
                    <a:spcPct val="12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b="1" dirty="0"/>
                  <a:t>C</a:t>
                </a:r>
                <a:r>
                  <a:rPr lang="en-GB" altLang="en-US" sz="2000" dirty="0"/>
                  <a:t> is a hyper-parameter that makes a </a:t>
                </a:r>
                <a:r>
                  <a:rPr lang="en-GB" altLang="en-US" sz="2000" dirty="0">
                    <a:solidFill>
                      <a:srgbClr val="FF0000"/>
                    </a:solidFill>
                  </a:rPr>
                  <a:t>trade-off</a:t>
                </a:r>
                <a:r>
                  <a:rPr lang="en-GB" altLang="en-US" sz="2000" dirty="0"/>
                  <a:t> between </a:t>
                </a:r>
                <a:r>
                  <a:rPr lang="en-GB" altLang="en-US" sz="2000" i="1" dirty="0">
                    <a:solidFill>
                      <a:srgbClr val="0070C0"/>
                    </a:solidFill>
                  </a:rPr>
                  <a:t>maximizing</a:t>
                </a:r>
                <a:r>
                  <a:rPr lang="en-GB" altLang="en-US" sz="2000" dirty="0"/>
                  <a:t> the </a:t>
                </a:r>
                <a:r>
                  <a:rPr lang="en-GB" altLang="en-US" sz="2000" i="1" dirty="0">
                    <a:solidFill>
                      <a:srgbClr val="0070C0"/>
                    </a:solidFill>
                  </a:rPr>
                  <a:t>margin</a:t>
                </a:r>
                <a:r>
                  <a:rPr lang="en-GB" altLang="en-US" sz="2000" dirty="0"/>
                  <a:t> and </a:t>
                </a:r>
                <a:r>
                  <a:rPr lang="en-GB" altLang="en-US" sz="2000" i="1" dirty="0">
                    <a:solidFill>
                      <a:schemeClr val="accent4"/>
                    </a:solidFill>
                  </a:rPr>
                  <a:t>minimizing</a:t>
                </a:r>
                <a:r>
                  <a:rPr lang="en-GB" altLang="en-US" sz="2000" dirty="0"/>
                  <a:t> the </a:t>
                </a:r>
                <a:r>
                  <a:rPr lang="en-GB" altLang="en-US" sz="2000" i="1" dirty="0">
                    <a:solidFill>
                      <a:schemeClr val="accent4"/>
                    </a:solidFill>
                  </a:rPr>
                  <a:t>training error</a:t>
                </a:r>
                <a:r>
                  <a:rPr lang="en-GB" altLang="en-US" sz="2000" dirty="0"/>
                  <a:t>. </a:t>
                </a:r>
              </a:p>
              <a:p>
                <a:pPr>
                  <a:lnSpc>
                    <a:spcPct val="120000"/>
                  </a:lnSpc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GB" altLang="en-US" sz="2000" dirty="0"/>
                  <a:t>A </a:t>
                </a:r>
                <a:r>
                  <a:rPr lang="en-GB" altLang="en-US" sz="2000" dirty="0">
                    <a:solidFill>
                      <a:srgbClr val="00B050"/>
                    </a:solidFill>
                  </a:rPr>
                  <a:t>large value of C </a:t>
                </a:r>
                <a:r>
                  <a:rPr lang="en-GB" altLang="en-US" sz="2000" dirty="0"/>
                  <a:t>pays more emphasis on </a:t>
                </a:r>
                <a:r>
                  <a:rPr lang="en-GB" altLang="en-US" sz="2000" dirty="0">
                    <a:solidFill>
                      <a:srgbClr val="00B050"/>
                    </a:solidFill>
                  </a:rPr>
                  <a:t>minimizing the training error </a:t>
                </a:r>
                <a:r>
                  <a:rPr lang="en-GB" altLang="en-US" sz="2000" dirty="0"/>
                  <a:t>than maximizing the margin</a:t>
                </a: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C4174F84-5161-4DA0-FF50-6D1202BD8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71599"/>
                <a:ext cx="5181600" cy="4953001"/>
              </a:xfrm>
              <a:prstGeom prst="rect">
                <a:avLst/>
              </a:prstGeom>
              <a:blipFill>
                <a:blip r:embed="rId4"/>
                <a:stretch>
                  <a:fillRect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73CAD-E5DA-155D-8E5F-92CBC2872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FBF995D7-3F79-9247-4E38-AF36E8ED0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Support Vector Machines</a:t>
            </a:r>
          </a:p>
        </p:txBody>
      </p:sp>
      <p:pic>
        <p:nvPicPr>
          <p:cNvPr id="20483" name="Picture 10">
            <a:extLst>
              <a:ext uri="{FF2B5EF4-FFF2-40B4-BE49-F238E27FC236}">
                <a16:creationId xmlns:a16="http://schemas.microsoft.com/office/drawing/2014/main" id="{0B089F2F-94D4-EBA7-F5D3-B101B9D83D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" r="6154"/>
          <a:stretch>
            <a:fillRect/>
          </a:stretch>
        </p:blipFill>
        <p:spPr>
          <a:xfrm>
            <a:off x="609600" y="2438400"/>
            <a:ext cx="4648200" cy="3562350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5">
                <a:extLst>
                  <a:ext uri="{FF2B5EF4-FFF2-40B4-BE49-F238E27FC236}">
                    <a16:creationId xmlns:a16="http://schemas.microsoft.com/office/drawing/2014/main" id="{D23FE16D-3BFB-FDAE-20BD-8522CA3362A2}"/>
                  </a:ext>
                </a:extLst>
              </p:cNvPr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324600" y="1447800"/>
                <a:ext cx="5257800" cy="4876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en-US" i="1" dirty="0">
                    <a:solidFill>
                      <a:schemeClr val="accent1"/>
                    </a:solidFill>
                  </a:rPr>
                  <a:t>What if decision boundary is not linear?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nonlinear transformation</a:t>
                </a:r>
                <a14:m>
                  <m:oMath xmlns:m="http://schemas.openxmlformats.org/officeDocument/2006/math">
                    <m:r>
                      <a:rPr lang="en-US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altLang="en-US" dirty="0"/>
                  <a:t>is needed to map the data from its original attribute space into a new </a:t>
                </a:r>
                <a:r>
                  <a:rPr lang="en-US" altLang="en-US" b="1" dirty="0">
                    <a:solidFill>
                      <a:schemeClr val="accent4"/>
                    </a:solidFill>
                  </a:rPr>
                  <a:t>linear separable</a:t>
                </a:r>
                <a:r>
                  <a:rPr lang="en-US" altLang="en-US" dirty="0"/>
                  <a:t> space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Transform the data from its </a:t>
                </a:r>
                <a:r>
                  <a:rPr lang="en-US" altLang="en-US" dirty="0">
                    <a:solidFill>
                      <a:srgbClr val="00B050"/>
                    </a:solidFill>
                  </a:rPr>
                  <a:t>original attribute </a:t>
                </a:r>
                <a:r>
                  <a:rPr lang="en-US" altLang="en-US" dirty="0"/>
                  <a:t>space in </a:t>
                </a:r>
                <a14:m>
                  <m:oMath xmlns:m="http://schemas.openxmlformats.org/officeDocument/2006/math">
                    <m:r>
                      <a:rPr lang="en-US" alt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dirty="0"/>
                  <a:t> into a </a:t>
                </a:r>
                <a:r>
                  <a:rPr lang="en-US" altLang="en-US" dirty="0">
                    <a:solidFill>
                      <a:srgbClr val="FF0000"/>
                    </a:solidFill>
                  </a:rPr>
                  <a:t>new space </a:t>
                </a:r>
                <a14:m>
                  <m:oMath xmlns:m="http://schemas.openxmlformats.org/officeDocument/2006/math">
                    <m:r>
                      <a:rPr lang="en-US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so that a </a:t>
                </a:r>
                <a:r>
                  <a:rPr lang="en-US" altLang="en-US" dirty="0">
                    <a:solidFill>
                      <a:schemeClr val="accent1"/>
                    </a:solidFill>
                  </a:rPr>
                  <a:t>linear hyperplane</a:t>
                </a:r>
              </a:p>
              <a:p>
                <a:endParaRPr lang="en-US" altLang="en-US" dirty="0">
                  <a:solidFill>
                    <a:schemeClr val="accent1"/>
                  </a:solidFill>
                </a:endParaRPr>
              </a:p>
              <a:p>
                <a:r>
                  <a:rPr lang="en-GB" sz="1800" dirty="0">
                    <a:solidFill>
                      <a:schemeClr val="accent1"/>
                    </a:solidFill>
                    <a:latin typeface="CMR10"/>
                  </a:rPr>
                  <a:t>L</a:t>
                </a:r>
                <a:r>
                  <a:rPr lang="en-GB" sz="1800" dirty="0">
                    <a:solidFill>
                      <a:schemeClr val="accent1"/>
                    </a:solidFill>
                    <a:effectLst/>
                    <a:latin typeface="CMR10"/>
                  </a:rPr>
                  <a:t>earned hyperplane </a:t>
                </a:r>
                <a:r>
                  <a:rPr lang="en-GB" sz="1800" dirty="0">
                    <a:effectLst/>
                    <a:latin typeface="CMR10"/>
                  </a:rPr>
                  <a:t>can then be projected back to the original attribute space, resulting in a </a:t>
                </a:r>
                <a:r>
                  <a:rPr lang="en-GB" sz="1800" dirty="0">
                    <a:solidFill>
                      <a:srgbClr val="FF0000"/>
                    </a:solidFill>
                    <a:effectLst/>
                    <a:latin typeface="CMR10"/>
                  </a:rPr>
                  <a:t>nonlinear decision boundary</a:t>
                </a:r>
                <a:r>
                  <a:rPr lang="en-GB" sz="1800" dirty="0">
                    <a:effectLst/>
                    <a:latin typeface="CMR10"/>
                  </a:rPr>
                  <a:t>. </a:t>
                </a:r>
                <a:endParaRPr lang="en-GB" dirty="0"/>
              </a:p>
              <a:p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482" name="Rectangle 5">
                <a:extLst>
                  <a:ext uri="{FF2B5EF4-FFF2-40B4-BE49-F238E27FC236}">
                    <a16:creationId xmlns:a16="http://schemas.microsoft.com/office/drawing/2014/main" id="{D23FE16D-3BFB-FDAE-20BD-8522CA33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324600" y="1447800"/>
                <a:ext cx="5257800" cy="4876800"/>
              </a:xfrm>
              <a:blipFill>
                <a:blip r:embed="rId3"/>
                <a:stretch>
                  <a:fillRect l="-1205" t="-1039" r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4" name="Picture 13">
            <a:extLst>
              <a:ext uri="{FF2B5EF4-FFF2-40B4-BE49-F238E27FC236}">
                <a16:creationId xmlns:a16="http://schemas.microsoft.com/office/drawing/2014/main" id="{2B80E080-EE81-E3E1-0784-4BF0C2B653E5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524000"/>
            <a:ext cx="4267200" cy="754158"/>
          </a:xfrm>
          <a:noFill/>
        </p:spPr>
      </p:pic>
    </p:spTree>
    <p:extLst>
      <p:ext uri="{BB962C8B-B14F-4D97-AF65-F5344CB8AC3E}">
        <p14:creationId xmlns:p14="http://schemas.microsoft.com/office/powerpoint/2010/main" val="7066341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Support Vector Machines</a:t>
            </a:r>
          </a:p>
        </p:txBody>
      </p:sp>
      <p:pic>
        <p:nvPicPr>
          <p:cNvPr id="20483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" r="6154"/>
          <a:stretch>
            <a:fillRect/>
          </a:stretch>
        </p:blipFill>
        <p:spPr>
          <a:xfrm>
            <a:off x="609600" y="2438400"/>
            <a:ext cx="4648200" cy="3562350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5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324600" y="1447800"/>
                <a:ext cx="5257800" cy="990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The transformation required is:</a:t>
                </a:r>
              </a:p>
              <a:p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  <m:r>
                      <a:rPr lang="en-US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:(</m:t>
                    </m:r>
                    <m:sSub>
                      <m:sSubPr>
                        <m:ctrlP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)→(</m:t>
                    </m:r>
                    <m:sSubSup>
                      <m:sSubSupPr>
                        <m:ctrlP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482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324600" y="1447800"/>
                <a:ext cx="5257800" cy="990600"/>
              </a:xfrm>
              <a:blipFill>
                <a:blip r:embed="rId3"/>
                <a:stretch>
                  <a:fillRect l="-723" t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4" name="Picture 1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524000"/>
            <a:ext cx="4267200" cy="754158"/>
          </a:xfrm>
          <a:noFill/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6BECA0C8-1E43-5DA1-1137-7955FF726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>
          <a:xfrm>
            <a:off x="6553200" y="2278158"/>
            <a:ext cx="4724400" cy="37647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3B92-2D09-C164-6FF8-86EB4A3D2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5A78821A-0328-20A6-42FE-6F0138CA0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Nonlinear Support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Rectangle 5">
                <a:extLst>
                  <a:ext uri="{FF2B5EF4-FFF2-40B4-BE49-F238E27FC236}">
                    <a16:creationId xmlns:a16="http://schemas.microsoft.com/office/drawing/2014/main" id="{BC137BD1-7023-FFDB-AF0E-3C80E90FF33D}"/>
                  </a:ext>
                </a:extLst>
              </p:cNvPr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324600" y="1447800"/>
                <a:ext cx="52578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i="1" dirty="0">
                    <a:solidFill>
                      <a:schemeClr val="accent1"/>
                    </a:solidFill>
                  </a:rPr>
                  <a:t>Learning not linear model</a:t>
                </a:r>
              </a:p>
              <a:p>
                <a:r>
                  <a:rPr lang="en-US" altLang="en-US" dirty="0">
                    <a:solidFill>
                      <a:schemeClr val="tx1"/>
                    </a:solidFill>
                  </a:rPr>
                  <a:t>The new decision boundary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en-US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  <a:p>
                <a:r>
                  <a:rPr lang="en-US" altLang="en-US" dirty="0">
                    <a:solidFill>
                      <a:schemeClr val="tx1"/>
                    </a:solidFill>
                  </a:rPr>
                  <a:t>that results in the new learning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altLang="en-US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func>
                              <m:funcPr>
                                <m:ctrlPr>
                                  <a:rPr lang="en-GB" alt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altLang="en-US" sz="160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e>
                                  <m:lim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  <m:sub>
                                        <m:r>
                                          <a:rPr lang="en-US" alt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f>
                                  <m:fPr>
                                    <m:ctrlPr>
                                      <a:rPr lang="en-GB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alt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𝒘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𝑠𝑢𝑏𝑗𝑒𝑐𝑡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en-US" sz="1600" b="0" i="1" smtClean="0">
                                <a:latin typeface="Cambria Math" panose="02040503050406030204" pitchFamily="18" charset="0"/>
                              </a:rPr>
                              <m:t>𝑡𝑜</m:t>
                            </m:r>
                          </m:e>
                          <m:e>
                            <m:eqArr>
                              <m:eqArrPr>
                                <m:ctrlP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GB" alt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en-US" sz="16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lang="en-US" altLang="en-US" sz="16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alt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sz="16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𝝋</m:t>
                                        </m:r>
                                        <m:r>
                                          <a:rPr lang="en-US" altLang="en-US" sz="16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en-US" sz="16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en-US" sz="1600" b="1" i="1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altLang="en-US" sz="16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a:rPr lang="en-US" altLang="en-US" sz="1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en-US" sz="1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en-US" sz="1600" b="0" i="1" smtClean="0">
                                    <a:latin typeface="Cambria Math" panose="02040503050406030204" pitchFamily="18" charset="0"/>
                                  </a:rPr>
                                  <m:t>&gt;1−</m:t>
                                </m:r>
                                <m:sSub>
                                  <m:sSubPr>
                                    <m:ctrlPr>
                                      <a:rPr lang="en-US" alt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  <m:sub>
                                    <m:r>
                                      <a:rPr lang="en-US" alt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altLang="en-US" dirty="0"/>
              </a:p>
              <a:p>
                <a:r>
                  <a:rPr lang="en-US" altLang="en-US" b="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W</a:t>
                </a:r>
                <a14:m>
                  <m:oMath xmlns:m="http://schemas.openxmlformats.org/officeDocument/2006/math">
                    <m:r>
                      <a:rPr lang="en-US" altLang="en-US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en-US" b="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need</m:t>
                    </m:r>
                    <m: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only</m:t>
                    </m:r>
                    <m: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inner</m:t>
                    </m:r>
                    <m: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products</m:t>
                    </m:r>
                    <m: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altLang="en-US" b="0" i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l-GR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en-US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sz="1400" dirty="0">
                    <a:solidFill>
                      <a:schemeClr val="accent1"/>
                    </a:solidFill>
                  </a:rPr>
                  <a:t>What type of mapping function </a:t>
                </a:r>
                <a14:m>
                  <m:oMath xmlns:m="http://schemas.openxmlformats.org/officeDocument/2006/math">
                    <m:r>
                      <a:rPr lang="el-GR" alt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en-US" sz="1400" dirty="0">
                    <a:solidFill>
                      <a:schemeClr val="accent1"/>
                    </a:solidFill>
                  </a:rPr>
                  <a:t> should be used?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sz="1400" dirty="0">
                    <a:solidFill>
                      <a:schemeClr val="accent1"/>
                    </a:solidFill>
                  </a:rPr>
                  <a:t>How to do the computation in high dimensional space?</a:t>
                </a:r>
              </a:p>
              <a:p>
                <a:endParaRPr lang="en-US" altLang="en-US" dirty="0">
                  <a:solidFill>
                    <a:schemeClr val="accent1"/>
                  </a:solidFill>
                </a:endParaRPr>
              </a:p>
              <a:p>
                <a:endParaRPr lang="en-US" alt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482" name="Rectangle 5">
                <a:extLst>
                  <a:ext uri="{FF2B5EF4-FFF2-40B4-BE49-F238E27FC236}">
                    <a16:creationId xmlns:a16="http://schemas.microsoft.com/office/drawing/2014/main" id="{BC137BD1-7023-FFDB-AF0E-3C80E90FF3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324600" y="1447800"/>
                <a:ext cx="5257800" cy="4876800"/>
              </a:xfrm>
              <a:blipFill>
                <a:blip r:embed="rId2"/>
                <a:stretch>
                  <a:fillRect l="-723" t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4" name="Picture 13">
            <a:extLst>
              <a:ext uri="{FF2B5EF4-FFF2-40B4-BE49-F238E27FC236}">
                <a16:creationId xmlns:a16="http://schemas.microsoft.com/office/drawing/2014/main" id="{015DD4A8-31CB-3DBA-525A-CD35E23EFDA9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524000"/>
            <a:ext cx="4267200" cy="754158"/>
          </a:xfrm>
          <a:noFill/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F800490-B8E6-2BCB-6785-053BB373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/>
          <a:stretch>
            <a:fillRect/>
          </a:stretch>
        </p:blipFill>
        <p:spPr>
          <a:xfrm>
            <a:off x="685800" y="2209800"/>
            <a:ext cx="4876800" cy="388620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BA4CA-826A-A4FE-1115-2E49E1558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2404" y="5407993"/>
            <a:ext cx="559991" cy="5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770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Nonlinear 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78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09600" y="1219200"/>
                <a:ext cx="10482263" cy="4953000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The 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kernel trick </a:t>
                </a:r>
                <a:r>
                  <a:rPr lang="en-US" altLang="en-US" dirty="0"/>
                  <a:t>is a method for computing this similarity as a </a:t>
                </a:r>
                <a:r>
                  <a:rPr lang="en-US" altLang="en-US" i="1" dirty="0"/>
                  <a:t>function of the original attribute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r>
                            <a:rPr lang="en-US" alt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dirty="0">
                  <a:effectLst/>
                  <a:latin typeface="CMMI10"/>
                </a:endParaRPr>
              </a:p>
              <a:p>
                <a:r>
                  <a:rPr lang="en-GB" sz="1800" dirty="0">
                    <a:effectLst/>
                    <a:latin typeface="CMR10"/>
                  </a:rPr>
                  <a:t>where </a:t>
                </a:r>
                <a:r>
                  <a:rPr lang="en-GB" sz="1800" dirty="0">
                    <a:effectLst/>
                    <a:latin typeface="CMMI10"/>
                  </a:rPr>
                  <a:t>f</a:t>
                </a:r>
                <a:r>
                  <a:rPr lang="en-GB" sz="1800" dirty="0">
                    <a:effectLst/>
                    <a:latin typeface="CMR10"/>
                  </a:rPr>
                  <a:t>() is a function that follows certain conditions as stated by the Mercer’s Theorem </a:t>
                </a:r>
              </a:p>
              <a:p>
                <a:endParaRPr lang="en-GB" sz="1800" dirty="0">
                  <a:latin typeface="CMR10"/>
                </a:endParaRPr>
              </a:p>
              <a:p>
                <a:endParaRPr lang="en-GB" sz="1800" dirty="0">
                  <a:latin typeface="CMR10"/>
                </a:endParaRPr>
              </a:p>
              <a:p>
                <a:endParaRPr lang="en-GB" sz="1800" dirty="0">
                  <a:latin typeface="CMR10"/>
                </a:endParaRPr>
              </a:p>
              <a:p>
                <a:r>
                  <a:rPr lang="en-GB" dirty="0"/>
                  <a:t>By using a kernel function, we can directly work with inner products in the transformed space without dealing with the </a:t>
                </a:r>
                <a:r>
                  <a:rPr lang="en-GB" dirty="0">
                    <a:solidFill>
                      <a:srgbClr val="7030A0"/>
                    </a:solidFill>
                  </a:rPr>
                  <a:t>exact forms of the nonlinear transformation function </a:t>
                </a:r>
              </a:p>
              <a:p>
                <a:r>
                  <a:rPr lang="en-GB" b="1" dirty="0">
                    <a:solidFill>
                      <a:schemeClr val="accent4"/>
                    </a:solidFill>
                  </a:rPr>
                  <a:t>High-dimensional transformations</a:t>
                </a:r>
                <a:r>
                  <a:rPr lang="en-GB" dirty="0"/>
                  <a:t>, performing calculations only in the </a:t>
                </a:r>
                <a:r>
                  <a:rPr lang="en-GB" dirty="0">
                    <a:solidFill>
                      <a:schemeClr val="accent6"/>
                    </a:solidFill>
                  </a:rPr>
                  <a:t>original attribute space</a:t>
                </a:r>
              </a:p>
            </p:txBody>
          </p:sp>
        </mc:Choice>
        <mc:Fallback xmlns="">
          <p:sp>
            <p:nvSpPr>
              <p:cNvPr id="2457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09600" y="1219200"/>
                <a:ext cx="10482263" cy="4953000"/>
              </a:xfrm>
              <a:blipFill>
                <a:blip r:embed="rId2"/>
                <a:stretch>
                  <a:fillRect l="-484"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group of black letters&#10;&#10;AI-generated content may be incorrect.">
            <a:extLst>
              <a:ext uri="{FF2B5EF4-FFF2-40B4-BE49-F238E27FC236}">
                <a16:creationId xmlns:a16="http://schemas.microsoft.com/office/drawing/2014/main" id="{CD4CE81D-C923-03E4-FF74-8990156B4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75283"/>
            <a:ext cx="6934200" cy="150743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14778</TotalTime>
  <Pages>3</Pages>
  <Words>7835</Words>
  <Application>Microsoft Macintosh PowerPoint</Application>
  <PresentationFormat>Widescreen</PresentationFormat>
  <Paragraphs>1243</Paragraphs>
  <Slides>127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127</vt:i4>
      </vt:variant>
    </vt:vector>
  </HeadingPairs>
  <TitlesOfParts>
    <vt:vector size="152" baseType="lpstr">
      <vt:lpstr>ＭＳ Ｐゴシック</vt:lpstr>
      <vt:lpstr>AkayaKanadaka</vt:lpstr>
      <vt:lpstr>Aptos</vt:lpstr>
      <vt:lpstr>Aptos Display</vt:lpstr>
      <vt:lpstr>Arial</vt:lpstr>
      <vt:lpstr>Cambria Math</vt:lpstr>
      <vt:lpstr>CMBX10</vt:lpstr>
      <vt:lpstr>CMMI10</vt:lpstr>
      <vt:lpstr>CMMI8</vt:lpstr>
      <vt:lpstr>CMR10</vt:lpstr>
      <vt:lpstr>CMR8</vt:lpstr>
      <vt:lpstr>CMSY10</vt:lpstr>
      <vt:lpstr>CMTI10</vt:lpstr>
      <vt:lpstr>Monotype Sorts</vt:lpstr>
      <vt:lpstr>Segoe UI</vt:lpstr>
      <vt:lpstr>Symbol</vt:lpstr>
      <vt:lpstr>Tahoma</vt:lpstr>
      <vt:lpstr>Times New Roman</vt:lpstr>
      <vt:lpstr>Wingdings</vt:lpstr>
      <vt:lpstr>Custom Design</vt:lpstr>
      <vt:lpstr>WelcomeDoc</vt:lpstr>
      <vt:lpstr>Document</vt:lpstr>
      <vt:lpstr>Visio</vt:lpstr>
      <vt:lpstr>VISIO</vt:lpstr>
      <vt:lpstr>Equation</vt:lpstr>
      <vt:lpstr>Classification</vt:lpstr>
      <vt:lpstr>Classification: Definition</vt:lpstr>
      <vt:lpstr>Examples of Classification Task</vt:lpstr>
      <vt:lpstr>Classification Models</vt:lpstr>
      <vt:lpstr>General Framework for Classification</vt:lpstr>
      <vt:lpstr>Classification performance</vt:lpstr>
      <vt:lpstr>Classification Techniques</vt:lpstr>
      <vt:lpstr>Decision Tree</vt:lpstr>
      <vt:lpstr>Decision Tree</vt:lpstr>
      <vt:lpstr>Example of a Decision Tree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Another Example of Decision Tree</vt:lpstr>
      <vt:lpstr>Decision Tree Induction</vt:lpstr>
      <vt:lpstr>General Structure of Hunt’s Algorithm</vt:lpstr>
      <vt:lpstr>Hunt’s Algorithm</vt:lpstr>
      <vt:lpstr>Hunt’s Algorithm</vt:lpstr>
      <vt:lpstr>Hunt’s Algorithm</vt:lpstr>
      <vt:lpstr>Hunt’s Algorithm</vt:lpstr>
      <vt:lpstr>Design Issues of Decision Tree Induction</vt:lpstr>
      <vt:lpstr>Methods for Expressing Test Conditions</vt:lpstr>
      <vt:lpstr>Test Condition for Nominal Attributes</vt:lpstr>
      <vt:lpstr>Test Condition for Ordinal Attributes</vt:lpstr>
      <vt:lpstr>Test Condition for Continuous Attributes</vt:lpstr>
      <vt:lpstr>Splitting Based on Continuous Attributes</vt:lpstr>
      <vt:lpstr>How to determine the Best Split</vt:lpstr>
      <vt:lpstr>How to determine the Best Split</vt:lpstr>
      <vt:lpstr>How to determine the Best Split</vt:lpstr>
      <vt:lpstr>Measures of Single Node Impurity</vt:lpstr>
      <vt:lpstr>Compute Single Node Impurity</vt:lpstr>
      <vt:lpstr>Compute Collective impurity of Child nodes</vt:lpstr>
      <vt:lpstr>Finding the Best Split</vt:lpstr>
      <vt:lpstr>Finding the Best Split</vt:lpstr>
      <vt:lpstr>Finding the Best Split</vt:lpstr>
      <vt:lpstr>Binary Attributes: Computing GINI Index</vt:lpstr>
      <vt:lpstr>Categorical Attributes: Computing Gini Index</vt:lpstr>
      <vt:lpstr>Continuous Attributes: Computing Gini Index</vt:lpstr>
      <vt:lpstr>Continuous Attributes: Computing Gini Index </vt:lpstr>
      <vt:lpstr>Continuous Attributes: Computing Gini Index </vt:lpstr>
      <vt:lpstr>Continuous Attributes: Computing Gini Index </vt:lpstr>
      <vt:lpstr>Continuous Attributes: Computing Gini Index </vt:lpstr>
      <vt:lpstr>Continuous Attributes: Computing Gini Index </vt:lpstr>
      <vt:lpstr>Problem with large number of partitions</vt:lpstr>
      <vt:lpstr>Gain Ratio</vt:lpstr>
      <vt:lpstr>Gain Ratio</vt:lpstr>
      <vt:lpstr>Decision Tree Based Classification</vt:lpstr>
      <vt:lpstr>Handling interactions</vt:lpstr>
      <vt:lpstr>Limitations of single attribute-based decision boundaries</vt:lpstr>
      <vt:lpstr>Nearest-Neighbor Classifiers</vt:lpstr>
      <vt:lpstr>Nearest-Neighbor Classifiers</vt:lpstr>
      <vt:lpstr>Nearest-Neighbor Classifiers</vt:lpstr>
      <vt:lpstr>Nearest-Neighbor Classifiers</vt:lpstr>
      <vt:lpstr>Nearest-Neighbor Classifiers</vt:lpstr>
      <vt:lpstr>Nearest-Neighbor Classifiers</vt:lpstr>
      <vt:lpstr>Nearest-Neighbor Classifiers</vt:lpstr>
      <vt:lpstr>Nearest-Neighbor Classifiers</vt:lpstr>
      <vt:lpstr>Nearest-Neighbor Classifiers</vt:lpstr>
      <vt:lpstr>Nearest-Neighbor Classifiers</vt:lpstr>
      <vt:lpstr>Bayesian Classifiers </vt:lpstr>
      <vt:lpstr>Bayesian Classifiers </vt:lpstr>
      <vt:lpstr>Bayesian Classifiers </vt:lpstr>
      <vt:lpstr>Bayesian Classifiers </vt:lpstr>
      <vt:lpstr>Bayesian Classifiers </vt:lpstr>
      <vt:lpstr>Bayesian Classifiers </vt:lpstr>
      <vt:lpstr>Bayesian Classifiers </vt:lpstr>
      <vt:lpstr>Bayesian Classifiers </vt:lpstr>
      <vt:lpstr>Bayesian Classifiers: Example</vt:lpstr>
      <vt:lpstr>Bayesian Classifiers: Example</vt:lpstr>
      <vt:lpstr>Bayesian Classifiers: Example</vt:lpstr>
      <vt:lpstr>Bayesian Classifiers: Example</vt:lpstr>
      <vt:lpstr>Bayesian Classifiers: Example</vt:lpstr>
      <vt:lpstr>Bayesian Classifiers: Example</vt:lpstr>
      <vt:lpstr>Bayesian Classifiers: Example</vt:lpstr>
      <vt:lpstr>Bayesian Classifiers: Example</vt:lpstr>
      <vt:lpstr>Bayesian Classifiers: Example</vt:lpstr>
      <vt:lpstr>Bayesian Classifiers: Example</vt:lpstr>
      <vt:lpstr>Naïve Bayes Classifier can make decisions with partial information about attributes in the test record</vt:lpstr>
      <vt:lpstr>PowerPoint Presentation</vt:lpstr>
      <vt:lpstr>PowerPoint Presentation</vt:lpstr>
      <vt:lpstr>PowerPoint Presentation</vt:lpstr>
      <vt:lpstr>PowerPoint Presentation</vt:lpstr>
      <vt:lpstr>Bayesian Classifiers 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Nonlinear Support Vector Machines</vt:lpstr>
      <vt:lpstr>Nonlinear Support Vector Machines</vt:lpstr>
      <vt:lpstr>Nonlinear Support Vector Machines</vt:lpstr>
      <vt:lpstr>Learning Nonlinear SVM</vt:lpstr>
      <vt:lpstr>Example of Nonlinear SVM</vt:lpstr>
      <vt:lpstr>Learning Nonlinear SVM</vt:lpstr>
      <vt:lpstr>Characteristics of SVM</vt:lpstr>
      <vt:lpstr>PowerPoint Presentation</vt:lpstr>
      <vt:lpstr>Ensemble Methods</vt:lpstr>
      <vt:lpstr>General Approach of Ensemble Learning</vt:lpstr>
      <vt:lpstr>Example: Why Do Ensemble Methods Work?</vt:lpstr>
      <vt:lpstr>Necessary Conditions for Ensemble Methods</vt:lpstr>
      <vt:lpstr>Rationale for Ensemble Learning</vt:lpstr>
      <vt:lpstr>Bias-Variance Decomposition</vt:lpstr>
      <vt:lpstr>Bias-Variance Trade-off and Overfitting </vt:lpstr>
      <vt:lpstr>Bagging (Bootstrap AGGregatING)</vt:lpstr>
      <vt:lpstr>Bagging Algorithm</vt:lpstr>
      <vt:lpstr>Bagging Example</vt:lpstr>
      <vt:lpstr>Bagging Example</vt:lpstr>
      <vt:lpstr>Bagging Example</vt:lpstr>
      <vt:lpstr>Bagging Example</vt:lpstr>
      <vt:lpstr>Bagging Example</vt:lpstr>
      <vt:lpstr>Bagging Example</vt:lpstr>
      <vt:lpstr>Boosting</vt:lpstr>
      <vt:lpstr>AdaBoost</vt:lpstr>
      <vt:lpstr>AdaBoost Algorithm</vt:lpstr>
      <vt:lpstr>AdaBoost Algorithm</vt:lpstr>
      <vt:lpstr>AdaBoost Example</vt:lpstr>
      <vt:lpstr>AdaBoost Example</vt:lpstr>
      <vt:lpstr>AdaBoost Example</vt:lpstr>
      <vt:lpstr>Random Forest Algorithm</vt:lpstr>
      <vt:lpstr>Random Forest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 Classification: Basic Concepts and Techniques</dc:title>
  <dc:creator>anujkarpatne@gmail.com</dc:creator>
  <cp:lastModifiedBy>Esperto Alba Project</cp:lastModifiedBy>
  <cp:revision>98</cp:revision>
  <cp:lastPrinted>2019-08-23T17:53:06Z</cp:lastPrinted>
  <dcterms:created xsi:type="dcterms:W3CDTF">2018-02-14T20:41:00Z</dcterms:created>
  <dcterms:modified xsi:type="dcterms:W3CDTF">2025-03-16T21:12:14Z</dcterms:modified>
</cp:coreProperties>
</file>